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5" r:id="rId4"/>
    <p:sldId id="269" r:id="rId5"/>
    <p:sldId id="274" r:id="rId6"/>
    <p:sldId id="282" r:id="rId7"/>
    <p:sldId id="277" r:id="rId8"/>
    <p:sldId id="281" r:id="rId9"/>
    <p:sldId id="278" r:id="rId10"/>
    <p:sldId id="279" r:id="rId11"/>
    <p:sldId id="283" r:id="rId12"/>
    <p:sldId id="284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660"/>
  </p:normalViewPr>
  <p:slideViewPr>
    <p:cSldViewPr>
      <p:cViewPr>
        <p:scale>
          <a:sx n="94" d="100"/>
          <a:sy n="94" d="100"/>
        </p:scale>
        <p:origin x="-149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3F05B-16F0-4217-9B25-769216592C61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FFC9B-9E6D-479F-8FE7-9F941066D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26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FFC9B-9E6D-479F-8FE7-9F941066DA4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4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70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70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70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70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70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7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7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7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7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66343F-A281-4FD7-80ED-745933EB40C1}" type="slidenum">
              <a:rPr lang="de-DE" altLang="en-US" sz="1100" smtClean="0"/>
              <a:pPr/>
              <a:t>9</a:t>
            </a:fld>
            <a:endParaRPr lang="de-DE" altLang="en-US" sz="11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49775" cy="3413125"/>
          </a:xfrm>
          <a:ln w="12700" cap="flat">
            <a:solidFill>
              <a:schemeClr val="tx1"/>
            </a:solidFill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3913"/>
            <a:ext cx="5024738" cy="4114361"/>
          </a:xfrm>
          <a:noFill/>
        </p:spPr>
        <p:txBody>
          <a:bodyPr lIns="91303" tIns="44851" rIns="91303" bIns="44851"/>
          <a:lstStyle/>
          <a:p>
            <a:pPr defTabSz="735013" eaLnBrk="1" hangingPunct="1">
              <a:lnSpc>
                <a:spcPct val="150000"/>
              </a:lnSpc>
            </a:pPr>
            <a:r>
              <a:rPr lang="en-GB" altLang="en-US" dirty="0" smtClean="0"/>
              <a:t>Notes :</a:t>
            </a:r>
          </a:p>
          <a:p>
            <a:pPr defTabSz="735013" eaLnBrk="1" hangingPunct="1">
              <a:lnSpc>
                <a:spcPct val="200000"/>
              </a:lnSpc>
              <a:spcBef>
                <a:spcPct val="0"/>
              </a:spcBef>
            </a:pPr>
            <a:r>
              <a:rPr lang="en-GB" alt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 txBox="1">
            <a:spLocks noGrp="1"/>
          </p:cNvSpPr>
          <p:nvPr/>
        </p:nvSpPr>
        <p:spPr bwMode="auto">
          <a:xfrm>
            <a:off x="3885275" y="8686362"/>
            <a:ext cx="2971092" cy="4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EA379CA-7CA8-4D91-A26F-C1786796A429}" type="slidenum">
              <a:rPr lang="ru-RU" altLang="ru-RU">
                <a:latin typeface="Arial" pitchFamily="34" charset="0"/>
              </a:rPr>
              <a:pPr algn="r"/>
              <a:t>10</a:t>
            </a:fld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85275" y="8686362"/>
            <a:ext cx="2971092" cy="4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E3CF04D-EED7-4D4D-A261-7974FBBB59F8}" type="slidenum">
              <a:rPr lang="ru-RU" altLang="ru-RU">
                <a:solidFill>
                  <a:srgbClr val="000000"/>
                </a:solidFill>
                <a:latin typeface="Arial" charset="0"/>
              </a:rPr>
              <a:pPr algn="r"/>
              <a:t>11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70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70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70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70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70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7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7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7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7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429194-0EEA-4DE0-8DBE-5977CD0FD4C9}" type="slidenum">
              <a:rPr lang="de-DE" altLang="en-US" sz="1100" smtClean="0"/>
              <a:pPr/>
              <a:t>12</a:t>
            </a:fld>
            <a:endParaRPr lang="de-DE" altLang="en-US" sz="11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49775" cy="3413125"/>
          </a:xfrm>
          <a:ln w="12700" cap="flat">
            <a:solidFill>
              <a:schemeClr val="tx1"/>
            </a:solidFill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3913"/>
            <a:ext cx="5024738" cy="4114361"/>
          </a:xfrm>
          <a:noFill/>
        </p:spPr>
        <p:txBody>
          <a:bodyPr lIns="91303" tIns="44851" rIns="91303" bIns="44851"/>
          <a:lstStyle/>
          <a:p>
            <a:pPr defTabSz="735013" eaLnBrk="1" hangingPunct="1">
              <a:lnSpc>
                <a:spcPct val="150000"/>
              </a:lnSpc>
            </a:pPr>
            <a:r>
              <a:rPr lang="en-GB" altLang="en-US" smtClean="0"/>
              <a:t>Notes :</a:t>
            </a:r>
          </a:p>
          <a:p>
            <a:pPr defTabSz="735013" eaLnBrk="1" hangingPunct="1">
              <a:lnSpc>
                <a:spcPct val="200000"/>
              </a:lnSpc>
              <a:spcBef>
                <a:spcPct val="0"/>
              </a:spcBef>
            </a:pPr>
            <a:r>
              <a:rPr lang="en-GB" altLang="en-US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96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17032"/>
            <a:ext cx="6400800" cy="2304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90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6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33400" y="19812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6287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67544" y="332656"/>
            <a:ext cx="8280920" cy="61206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6820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67544" y="2276872"/>
            <a:ext cx="8280920" cy="41764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468313" y="333375"/>
            <a:ext cx="8280400" cy="165546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21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395536" y="836712"/>
            <a:ext cx="8353177" cy="561662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528392" cy="4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7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67544" y="332656"/>
            <a:ext cx="8280920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Пятиугольник 3"/>
          <p:cNvSpPr/>
          <p:nvPr userDrawn="1"/>
        </p:nvSpPr>
        <p:spPr>
          <a:xfrm>
            <a:off x="380617" y="1630656"/>
            <a:ext cx="2607207" cy="4608512"/>
          </a:xfrm>
          <a:prstGeom prst="homePlate">
            <a:avLst>
              <a:gd name="adj" fmla="val 2162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 userDrawn="1"/>
        </p:nvSpPr>
        <p:spPr>
          <a:xfrm>
            <a:off x="3275856" y="1620868"/>
            <a:ext cx="2607207" cy="4608512"/>
          </a:xfrm>
          <a:prstGeom prst="homePlate">
            <a:avLst>
              <a:gd name="adj" fmla="val 2162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6156176" y="1643288"/>
            <a:ext cx="2607207" cy="4608512"/>
          </a:xfrm>
          <a:prstGeom prst="homePlate">
            <a:avLst>
              <a:gd name="adj" fmla="val 2162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11188" y="1844675"/>
            <a:ext cx="1657350" cy="4176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5"/>
          </p:nvPr>
        </p:nvSpPr>
        <p:spPr>
          <a:xfrm>
            <a:off x="3491880" y="1859187"/>
            <a:ext cx="1657350" cy="4176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6"/>
          </p:nvPr>
        </p:nvSpPr>
        <p:spPr>
          <a:xfrm>
            <a:off x="6372200" y="1859187"/>
            <a:ext cx="1657350" cy="4176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281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395536" y="404664"/>
            <a:ext cx="4464496" cy="60486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5148064" y="404813"/>
            <a:ext cx="3672086" cy="489639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5148263" y="5589588"/>
            <a:ext cx="3671887" cy="863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i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233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987824" y="1988840"/>
            <a:ext cx="5760640" cy="18722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</a:t>
            </a:r>
            <a:br>
              <a:rPr lang="ru-RU" dirty="0" smtClean="0"/>
            </a:br>
            <a:r>
              <a:rPr lang="ru-RU" dirty="0" smtClean="0"/>
              <a:t>финального текста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2411751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90194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221088"/>
            <a:ext cx="8353425" cy="2303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ru-RU" dirty="0" smtClean="0"/>
              <a:t> 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63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92A9D-8CF0-4396-8134-16BEB9160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4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592B2-3739-4BBA-925F-605659A80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7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6" r:id="rId4"/>
    <p:sldLayoutId id="2147483654" r:id="rId5"/>
    <p:sldLayoutId id="2147483652" r:id="rId6"/>
    <p:sldLayoutId id="2147483650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11.wmf"/><Relationship Id="rId4" Type="http://schemas.openxmlformats.org/officeDocument/2006/relationships/image" Target="../media/image42.jpeg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gif"/><Relationship Id="rId5" Type="http://schemas.openxmlformats.org/officeDocument/2006/relationships/image" Target="../media/image15.wm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201622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Повышение результативности обучения через реализацию практикоориентированных программ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Федосеева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Татьяна Евгеньевна</a:t>
            </a:r>
            <a:r>
              <a:rPr lang="ru-RU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ru-RU" sz="2400" dirty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dirty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2016224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endParaRPr lang="ru-RU" sz="1600" b="1" i="1" dirty="0" smtClean="0">
              <a:latin typeface="Bookman Old Style" pitchFamily="18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ru-RU" sz="1600" b="1" i="1" dirty="0" smtClean="0">
                <a:latin typeface="Bookman Old Style" pitchFamily="18" charset="0"/>
              </a:rPr>
              <a:t>Проректор </a:t>
            </a:r>
            <a:r>
              <a:rPr lang="ru-RU" sz="1600" b="1" i="1" dirty="0">
                <a:latin typeface="Bookman Old Style" pitchFamily="18" charset="0"/>
              </a:rPr>
              <a:t>по маркетингу </a:t>
            </a:r>
            <a:r>
              <a:rPr lang="en-US" sz="1600" b="1" i="1" dirty="0" smtClean="0">
                <a:latin typeface="Bookman Old Style" pitchFamily="18" charset="0"/>
              </a:rPr>
              <a:t/>
            </a:r>
            <a:br>
              <a:rPr lang="en-US" sz="1600" b="1" i="1" dirty="0" smtClean="0">
                <a:latin typeface="Bookman Old Style" pitchFamily="18" charset="0"/>
              </a:rPr>
            </a:br>
            <a:r>
              <a:rPr lang="ru-RU" sz="1600" b="1" i="1" dirty="0" smtClean="0">
                <a:latin typeface="Bookman Old Style" pitchFamily="18" charset="0"/>
              </a:rPr>
              <a:t>ФГБОУ </a:t>
            </a:r>
            <a:r>
              <a:rPr lang="ru-RU" sz="1600" b="1" i="1" dirty="0">
                <a:latin typeface="Bookman Old Style" pitchFamily="18" charset="0"/>
              </a:rPr>
              <a:t>ДПО «Государственная академия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600" b="1" i="1" dirty="0">
                <a:latin typeface="Bookman Old Style" pitchFamily="18" charset="0"/>
              </a:rPr>
              <a:t>промышленного менеджмента им. Н.П. Пастухова» 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1600" b="1" i="1" dirty="0">
                <a:latin typeface="Bookman Old Style" pitchFamily="18" charset="0"/>
              </a:rPr>
              <a:t>EOQ</a:t>
            </a:r>
            <a:r>
              <a:rPr lang="ru-RU" sz="1600" b="1" i="1" dirty="0">
                <a:latin typeface="Bookman Old Style" pitchFamily="18" charset="0"/>
              </a:rPr>
              <a:t> - аудитор по качеству; ведущий аудитор по ИСМ </a:t>
            </a:r>
            <a:r>
              <a:rPr lang="en-US" sz="1600" b="1" i="1" dirty="0">
                <a:latin typeface="Bookman Old Style" pitchFamily="18" charset="0"/>
              </a:rPr>
              <a:t>Quality </a:t>
            </a:r>
            <a:r>
              <a:rPr lang="en-US" sz="1600" b="1" i="1" dirty="0" smtClean="0">
                <a:latin typeface="Bookman Old Style" pitchFamily="18" charset="0"/>
              </a:rPr>
              <a:t>Austria </a:t>
            </a:r>
            <a:r>
              <a:rPr lang="ru-RU" sz="1600" b="1" i="1" dirty="0" smtClean="0">
                <a:latin typeface="Bookman Old Style" pitchFamily="18" charset="0"/>
              </a:rPr>
              <a:t>(</a:t>
            </a:r>
            <a:r>
              <a:rPr lang="ru-RU" sz="1600" b="1" i="1" dirty="0">
                <a:latin typeface="Bookman Old Style" pitchFamily="18" charset="0"/>
              </a:rPr>
              <a:t>Австрия) и </a:t>
            </a:r>
            <a:r>
              <a:rPr lang="en-US" sz="1600" b="1" i="1" dirty="0" err="1">
                <a:latin typeface="Bookman Old Style" pitchFamily="18" charset="0"/>
              </a:rPr>
              <a:t>Cro</a:t>
            </a:r>
            <a:r>
              <a:rPr lang="en-US" sz="1600" b="1" i="1" dirty="0">
                <a:latin typeface="Bookman Old Style" pitchFamily="18" charset="0"/>
              </a:rPr>
              <a:t> Cert </a:t>
            </a:r>
            <a:r>
              <a:rPr lang="ru-RU" sz="1600" b="1" i="1" dirty="0">
                <a:latin typeface="Bookman Old Style" pitchFamily="18" charset="0"/>
              </a:rPr>
              <a:t>(Хорватия)</a:t>
            </a:r>
            <a:r>
              <a:rPr lang="ru-RU" sz="1600" dirty="0" smtClean="0">
                <a:solidFill>
                  <a:srgbClr val="0021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        </a:t>
            </a:r>
            <a:endParaRPr lang="ru-RU" sz="1600" dirty="0">
              <a:solidFill>
                <a:srgbClr val="00214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60000"/>
              </a:lnSpc>
              <a:defRPr/>
            </a:pPr>
            <a:r>
              <a:rPr lang="ru-RU" sz="1800" b="1" dirty="0">
                <a:solidFill>
                  <a:srgbClr val="0021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      </a:t>
            </a:r>
            <a:endParaRPr lang="ru-RU" sz="1800" b="1" dirty="0" smtClean="0">
              <a:solidFill>
                <a:srgbClr val="00214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60000"/>
              </a:lnSpc>
              <a:defRPr/>
            </a:pPr>
            <a:r>
              <a:rPr lang="ru-RU" sz="1800" b="1" dirty="0" smtClean="0">
                <a:solidFill>
                  <a:srgbClr val="0021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en-US" sz="1800" b="1" dirty="0" smtClean="0">
                <a:solidFill>
                  <a:srgbClr val="0021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           </a:t>
            </a:r>
            <a:r>
              <a:rPr lang="ru-RU" sz="1800" b="1" dirty="0" smtClean="0">
                <a:solidFill>
                  <a:srgbClr val="0021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Телефон</a:t>
            </a:r>
            <a:r>
              <a:rPr lang="ru-RU" sz="1800" b="1" dirty="0">
                <a:solidFill>
                  <a:srgbClr val="0021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ru-RU" sz="1800" b="1" dirty="0">
                <a:solidFill>
                  <a:srgbClr val="B41E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+7 980 654 72 </a:t>
            </a:r>
            <a:r>
              <a:rPr lang="ru-RU" sz="1800" b="1" dirty="0" smtClean="0">
                <a:solidFill>
                  <a:srgbClr val="B41E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06</a:t>
            </a:r>
            <a:endParaRPr lang="en-US" sz="1800" b="1" dirty="0" smtClean="0">
              <a:solidFill>
                <a:srgbClr val="B41E1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60000"/>
              </a:lnSpc>
              <a:defRPr/>
            </a:pPr>
            <a:endParaRPr lang="ru-RU" sz="900" b="1" dirty="0">
              <a:solidFill>
                <a:srgbClr val="B41E1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60000"/>
              </a:lnSpc>
              <a:defRPr/>
            </a:pPr>
            <a:r>
              <a:rPr lang="ru-RU" sz="1800" b="1" dirty="0">
                <a:solidFill>
                  <a:srgbClr val="0021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                    </a:t>
            </a:r>
            <a:r>
              <a:rPr lang="ru-RU" sz="1800" b="1" dirty="0" smtClean="0">
                <a:solidFill>
                  <a:srgbClr val="0021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1800" b="1" dirty="0">
                <a:solidFill>
                  <a:srgbClr val="0021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E-mail:</a:t>
            </a:r>
            <a:r>
              <a:rPr lang="en-US" sz="1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r>
              <a:rPr lang="en-US" sz="1800" b="1" dirty="0">
                <a:solidFill>
                  <a:srgbClr val="B41E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fedoseevate@gapm.ru</a:t>
            </a:r>
            <a:endParaRPr lang="ru-RU" sz="1800" b="1" dirty="0">
              <a:solidFill>
                <a:srgbClr val="B41E1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5595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2"/>
          <p:cNvSpPr>
            <a:spLocks noChangeArrowheads="1"/>
          </p:cNvSpPr>
          <p:nvPr/>
        </p:nvSpPr>
        <p:spPr bwMode="auto">
          <a:xfrm>
            <a:off x="261938" y="6572250"/>
            <a:ext cx="8005762" cy="122238"/>
          </a:xfrm>
          <a:prstGeom prst="rect">
            <a:avLst/>
          </a:prstGeom>
          <a:solidFill>
            <a:srgbClr val="211F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105" tIns="40053" rIns="80105" bIns="40053" anchor="ctr"/>
          <a:lstStyle/>
          <a:p>
            <a:pPr algn="ctr" defTabSz="1041400"/>
            <a:endParaRPr lang="ru-RU" altLang="ru-RU" sz="2100">
              <a:solidFill>
                <a:srgbClr val="211F60"/>
              </a:solidFill>
            </a:endParaRPr>
          </a:p>
        </p:txBody>
      </p:sp>
      <p:sp>
        <p:nvSpPr>
          <p:cNvPr id="25604" name="Rectangle 23"/>
          <p:cNvSpPr>
            <a:spLocks noChangeArrowheads="1"/>
          </p:cNvSpPr>
          <p:nvPr/>
        </p:nvSpPr>
        <p:spPr bwMode="auto">
          <a:xfrm>
            <a:off x="8535988" y="6572250"/>
            <a:ext cx="608012" cy="122238"/>
          </a:xfrm>
          <a:prstGeom prst="rect">
            <a:avLst/>
          </a:prstGeom>
          <a:solidFill>
            <a:srgbClr val="211F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105" tIns="40053" rIns="80105" bIns="40053" anchor="ctr"/>
          <a:lstStyle/>
          <a:p>
            <a:pPr algn="ctr" defTabSz="1041400"/>
            <a:endParaRPr lang="ru-RU" altLang="ru-RU" sz="2100">
              <a:solidFill>
                <a:srgbClr val="211F60"/>
              </a:solidFill>
            </a:endParaRPr>
          </a:p>
        </p:txBody>
      </p:sp>
      <p:sp>
        <p:nvSpPr>
          <p:cNvPr id="25605" name="Номер слайда 7"/>
          <p:cNvSpPr txBox="1">
            <a:spLocks noGrp="1"/>
          </p:cNvSpPr>
          <p:nvPr/>
        </p:nvSpPr>
        <p:spPr bwMode="auto">
          <a:xfrm>
            <a:off x="8221663" y="6429375"/>
            <a:ext cx="3794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8D59CD5A-E0C6-4D90-B9C2-4F3BF2CCC8A2}" type="slidenum">
              <a:rPr lang="ru-RU" altLang="ru-RU" sz="1400"/>
              <a:pPr algn="ctr"/>
              <a:t>10</a:t>
            </a:fld>
            <a:endParaRPr lang="ru-RU" altLang="ru-RU" sz="1400"/>
          </a:p>
        </p:txBody>
      </p:sp>
      <p:sp>
        <p:nvSpPr>
          <p:cNvPr id="6" name="Rectangle 19"/>
          <p:cNvSpPr txBox="1">
            <a:spLocks noChangeArrowheads="1"/>
          </p:cNvSpPr>
          <p:nvPr/>
        </p:nvSpPr>
        <p:spPr bwMode="auto">
          <a:xfrm>
            <a:off x="261939" y="244475"/>
            <a:ext cx="8736012" cy="531813"/>
          </a:xfrm>
          <a:prstGeom prst="rect">
            <a:avLst/>
          </a:prstGeom>
          <a:solidFill>
            <a:srgbClr val="D75F00"/>
          </a:solidFill>
          <a:ln w="9525">
            <a:noFill/>
            <a:miter lim="800000"/>
            <a:headEnd/>
            <a:tailEnd/>
          </a:ln>
        </p:spPr>
        <p:txBody>
          <a:bodyPr lIns="91376" tIns="45688" rIns="91376" bIns="45688" anchor="ctr"/>
          <a:lstStyle/>
          <a:p>
            <a:pPr defTabSz="913695">
              <a:lnSpc>
                <a:spcPct val="90000"/>
              </a:lnSpc>
              <a:defRPr/>
            </a:pPr>
            <a:r>
              <a:rPr lang="ru-RU" sz="21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СИСТЕМА 5С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4265613" y="244475"/>
            <a:ext cx="4706937" cy="5715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80094" tIns="40047" rIns="80094" bIns="40047" anchor="b"/>
          <a:lstStyle/>
          <a:p>
            <a:pPr defTabSz="884490">
              <a:lnSpc>
                <a:spcPct val="90000"/>
              </a:lnSpc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Рабочее место </a:t>
            </a:r>
          </a:p>
          <a:p>
            <a:pPr defTabSz="884490">
              <a:lnSpc>
                <a:spcPct val="90000"/>
              </a:lnSpc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«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Лаборатория»</a:t>
            </a:r>
            <a:endParaRPr lang="en-US" b="1" i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 bwMode="auto">
          <a:xfrm>
            <a:off x="4649788" y="1020763"/>
            <a:ext cx="1116012" cy="365125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/>
        </p:spPr>
        <p:txBody>
          <a:bodyPr lIns="80094" tIns="40047" rIns="80094" bIns="40047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50506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101013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151520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202027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884798" eaLnBrk="1" fontAlgn="auto" hangingPunct="1"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БЫЛО: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7304088" y="1020763"/>
            <a:ext cx="1116012" cy="365125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/>
        </p:spPr>
        <p:txBody>
          <a:bodyPr lIns="80094" tIns="40047" rIns="80094" bIns="40047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50506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101013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151520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202027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884798" eaLnBrk="1" fontAlgn="auto" hangingPunct="1"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СТАЛО: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84150" y="4164013"/>
            <a:ext cx="4733925" cy="449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0094" tIns="40047" rIns="80094" bIns="40047" anchor="ctr"/>
          <a:lstStyle/>
          <a:p>
            <a:pPr marL="650764" indent="-650764" defTabSz="884369">
              <a:defRPr/>
            </a:pP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Проведение аудита по чек-листу:</a:t>
            </a:r>
          </a:p>
          <a:p>
            <a:pPr marL="650764" indent="-650764" defTabSz="884369">
              <a:defRPr/>
            </a:pP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до внедрения 5С – 4 балла</a:t>
            </a:r>
          </a:p>
          <a:p>
            <a:pPr marL="650764" indent="-650764" defTabSz="884369"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50764" indent="-650764" defTabSz="884369">
              <a:defRPr/>
            </a:pP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50764" indent="-650764" defTabSz="884369">
              <a:defRPr/>
            </a:pP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256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2425"/>
            <a:ext cx="294322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Рисунок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1566863"/>
            <a:ext cx="1965325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4070350"/>
            <a:ext cx="193675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5" descr="C:\Users\u.45\Desktop\к. 50\Расстановка дист воды посл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t="9007" r="1222" b="4414"/>
          <a:stretch>
            <a:fillRect/>
          </a:stretch>
        </p:blipFill>
        <p:spPr bwMode="auto">
          <a:xfrm>
            <a:off x="5962650" y="4078288"/>
            <a:ext cx="28797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6" descr="\\pol\dfs\public\Цех 020\Князева Н.В\Лаборатория к. 50\IMG_20161026_1613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1555750"/>
            <a:ext cx="28797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543425"/>
            <a:ext cx="352425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7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2"/>
          <p:cNvSpPr>
            <a:spLocks noChangeArrowheads="1"/>
          </p:cNvSpPr>
          <p:nvPr/>
        </p:nvSpPr>
        <p:spPr bwMode="auto">
          <a:xfrm>
            <a:off x="261938" y="6572250"/>
            <a:ext cx="8005762" cy="122238"/>
          </a:xfrm>
          <a:prstGeom prst="rect">
            <a:avLst/>
          </a:prstGeom>
          <a:solidFill>
            <a:srgbClr val="211F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091" tIns="40046" rIns="80091" bIns="40046" anchor="ctr"/>
          <a:lstStyle/>
          <a:p>
            <a:pPr algn="ctr" defTabSz="1041400"/>
            <a:endParaRPr lang="ru-RU" altLang="ru-RU" sz="2100">
              <a:solidFill>
                <a:srgbClr val="211F60"/>
              </a:solidFill>
            </a:endParaRPr>
          </a:p>
        </p:txBody>
      </p:sp>
      <p:sp>
        <p:nvSpPr>
          <p:cNvPr id="26628" name="Rectangle 23"/>
          <p:cNvSpPr>
            <a:spLocks noChangeArrowheads="1"/>
          </p:cNvSpPr>
          <p:nvPr/>
        </p:nvSpPr>
        <p:spPr bwMode="auto">
          <a:xfrm>
            <a:off x="8535988" y="6572250"/>
            <a:ext cx="608012" cy="122238"/>
          </a:xfrm>
          <a:prstGeom prst="rect">
            <a:avLst/>
          </a:prstGeom>
          <a:solidFill>
            <a:srgbClr val="211F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091" tIns="40046" rIns="80091" bIns="40046" anchor="ctr"/>
          <a:lstStyle/>
          <a:p>
            <a:pPr algn="ctr" defTabSz="1041400"/>
            <a:endParaRPr lang="ru-RU" altLang="ru-RU" sz="2100">
              <a:solidFill>
                <a:srgbClr val="211F60"/>
              </a:solidFill>
            </a:endParaRPr>
          </a:p>
        </p:txBody>
      </p:sp>
      <p:sp>
        <p:nvSpPr>
          <p:cNvPr id="26629" name="Номер слайда 7"/>
          <p:cNvSpPr txBox="1">
            <a:spLocks noGrp="1"/>
          </p:cNvSpPr>
          <p:nvPr/>
        </p:nvSpPr>
        <p:spPr bwMode="auto">
          <a:xfrm>
            <a:off x="8221663" y="6429375"/>
            <a:ext cx="3794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0" rIns="91360" bIns="45680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fld id="{C5513FF2-E7DB-49C3-BEC4-EE66F70D1258}" type="slidenum">
              <a:rPr lang="ru-RU" altLang="ru-RU" sz="1400">
                <a:solidFill>
                  <a:srgbClr val="000000"/>
                </a:solidFill>
              </a:rPr>
              <a:pPr algn="ctr"/>
              <a:t>11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 txBox="1">
            <a:spLocks noChangeArrowheads="1"/>
          </p:cNvSpPr>
          <p:nvPr/>
        </p:nvSpPr>
        <p:spPr bwMode="auto">
          <a:xfrm>
            <a:off x="2339975" y="244475"/>
            <a:ext cx="6657975" cy="531813"/>
          </a:xfrm>
          <a:prstGeom prst="rect">
            <a:avLst/>
          </a:prstGeom>
          <a:solidFill>
            <a:srgbClr val="D75F00"/>
          </a:solidFill>
          <a:ln w="9525">
            <a:noFill/>
            <a:miter lim="800000"/>
            <a:headEnd/>
            <a:tailEnd/>
          </a:ln>
        </p:spPr>
        <p:txBody>
          <a:bodyPr lIns="91360" tIns="45680" rIns="91360" bIns="45680" anchor="ctr"/>
          <a:lstStyle/>
          <a:p>
            <a:pPr defTabSz="913534">
              <a:lnSpc>
                <a:spcPct val="90000"/>
              </a:lnSpc>
              <a:defRPr/>
            </a:pPr>
            <a:r>
              <a:rPr lang="ru-RU" sz="2100" b="1" kern="0" dirty="0">
                <a:solidFill>
                  <a:srgbClr val="FFFFFF"/>
                </a:solidFill>
                <a:latin typeface="Arial"/>
              </a:rPr>
              <a:t>СИСТЕМА 5С</a:t>
            </a:r>
          </a:p>
        </p:txBody>
      </p:sp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4494213" y="244475"/>
            <a:ext cx="4416425" cy="5715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080" tIns="40040" rIns="80080" bIns="40040" anchor="b"/>
          <a:lstStyle/>
          <a:p>
            <a:pPr defTabSz="1008063">
              <a:lnSpc>
                <a:spcPct val="90000"/>
              </a:lnSpc>
            </a:pPr>
            <a:r>
              <a:rPr lang="ru-RU" altLang="en-US" b="1" i="1">
                <a:solidFill>
                  <a:srgbClr val="0070C0"/>
                </a:solidFill>
              </a:rPr>
              <a:t>Рабочее место «Кабинет мастера смены ц.27(76) 1 стадия»</a:t>
            </a: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 bwMode="auto">
          <a:xfrm>
            <a:off x="4649788" y="1020763"/>
            <a:ext cx="1116012" cy="365125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/>
        </p:spPr>
        <p:txBody>
          <a:bodyPr lIns="80080" tIns="40040" rIns="80080" bIns="40040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50506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101013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151520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202027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884642" eaLnBrk="1" fontAlgn="auto" hangingPunct="1"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БЫЛО: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7304088" y="1020763"/>
            <a:ext cx="1116012" cy="365125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/>
        </p:spPr>
        <p:txBody>
          <a:bodyPr lIns="80080" tIns="40040" rIns="80080" bIns="40040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50506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101013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151520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202027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884642" eaLnBrk="1" fontAlgn="auto" hangingPunct="1"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СТАЛО: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0" y="2857500"/>
            <a:ext cx="3484563" cy="750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0080" tIns="40040" rIns="80080" bIns="40040" anchor="ctr"/>
          <a:lstStyle/>
          <a:p>
            <a:pPr marL="650649" indent="-650649" defTabSz="884213">
              <a:defRPr/>
            </a:pP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Проведение аудита по чек-листу было: 1</a:t>
            </a:r>
          </a:p>
          <a:p>
            <a:pPr marL="650649" indent="-650649" defTabSz="884213">
              <a:defRPr/>
            </a:pP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35" name="Picture 2" descr="\\pol\dfs\public\Цех 020\Князева Н.В\БЕРЕЖЛИВОЕ ПРОИЗВОДСТВО\Фото команд\20161026_1457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060450"/>
            <a:ext cx="277177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624263"/>
            <a:ext cx="23749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624263"/>
            <a:ext cx="25114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0275"/>
            <a:ext cx="246697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5307013"/>
            <a:ext cx="1671638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59" y="1477963"/>
            <a:ext cx="2295525" cy="1905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1475899"/>
            <a:ext cx="2555266" cy="190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013" indent="-227013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213" indent="-227013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413" indent="-227013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613" indent="-227013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8C48B2B-ABDA-41DC-AE1C-F595737E7F7D}" type="slidenum">
              <a:rPr lang="ru-RU" altLang="en-US" sz="2600" smtClean="0">
                <a:solidFill>
                  <a:schemeClr val="bg2"/>
                </a:solidFill>
                <a:latin typeface="Arial Black" pitchFamily="34" charset="0"/>
              </a:rPr>
              <a:pPr/>
              <a:t>12</a:t>
            </a:fld>
            <a:endParaRPr lang="ru-RU" altLang="en-US" sz="2600" smtClean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388" y="962660"/>
            <a:ext cx="8640762" cy="979488"/>
          </a:xfrm>
          <a:prstGeom prst="rect">
            <a:avLst/>
          </a:prstGeom>
          <a:noFill/>
        </p:spPr>
        <p:txBody>
          <a:bodyPr lIns="91408" tIns="45704" rIns="91408" bIns="45704">
            <a:spAutoFit/>
          </a:bodyPr>
          <a:lstStyle/>
          <a:p>
            <a:pPr marL="285650" indent="-285650">
              <a:lnSpc>
                <a:spcPct val="120000"/>
              </a:lnSpc>
              <a:buFontTx/>
              <a:buChar char="-"/>
              <a:defRPr/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обучения философии и инструментам системы бережливого производства</a:t>
            </a:r>
          </a:p>
          <a:p>
            <a:pPr marL="285650" indent="-285650">
              <a:lnSpc>
                <a:spcPct val="120000"/>
              </a:lnSpc>
              <a:buFontTx/>
              <a:buChar char="-"/>
              <a:defRPr/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рабочими группами по практическому внедрению инструментов БП с созданием эталонных  производственных ячеек. Практическое внедрение инструментов 5С на рабочих местах с проведение презентаций по каждому проекту.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0713" y="2317750"/>
            <a:ext cx="982662" cy="369888"/>
          </a:xfrm>
          <a:prstGeom prst="rect">
            <a:avLst/>
          </a:prstGeom>
          <a:noFill/>
        </p:spPr>
        <p:txBody>
          <a:bodyPr wrap="none" lIns="91408" tIns="45704" rIns="91408" bIns="45704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0638" y="2347913"/>
            <a:ext cx="919162" cy="369887"/>
          </a:xfrm>
          <a:prstGeom prst="rect">
            <a:avLst/>
          </a:prstGeom>
          <a:noFill/>
        </p:spPr>
        <p:txBody>
          <a:bodyPr wrap="none" lIns="91408" tIns="45704" rIns="91408" bIns="45704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</a:p>
        </p:txBody>
      </p:sp>
      <p:pic>
        <p:nvPicPr>
          <p:cNvPr id="22535" name="Picture 2" descr="C:\Documents and Settings\u1420070\Рабочий стол\оборудование\Фарм\Фарм Фабрика 15.04.2014\DSCN15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59063"/>
            <a:ext cx="198913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 descr="C:\Documents and Settings\u1420070\Рабочий стол\оборудование\Фарм\Фарм Фабрика 15.04.2014\DSCN15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22550"/>
            <a:ext cx="198755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5" descr="https://im3-tub-ru.yandex.net/i?id=104a19d70baad039f1534cba75932691&amp;n=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76725"/>
            <a:ext cx="20161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6" descr="C:\Documents and Settings\u1420070\Рабочий стол\оборудование\Фарм\Фарм Фабрика 15.04.2014\DSCN169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67200"/>
            <a:ext cx="21097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8" descr="5000L фармацевтических мазь вакуум эмульгирующие машина, эмульгирования оборудова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5" b="15868"/>
          <a:stretch>
            <a:fillRect/>
          </a:stretch>
        </p:blipFill>
        <p:spPr bwMode="auto">
          <a:xfrm>
            <a:off x="5148263" y="2686050"/>
            <a:ext cx="2087562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4213" y="5594350"/>
            <a:ext cx="8280400" cy="1201738"/>
          </a:xfrm>
          <a:prstGeom prst="rect">
            <a:avLst/>
          </a:prstGeom>
          <a:noFill/>
        </p:spPr>
        <p:txBody>
          <a:bodyPr lIns="91408" tIns="45704" rIns="91408" bIns="45704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200" b="1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</a:p>
          <a:p>
            <a:pPr marL="171390" indent="-17139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200" b="1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эталонного участка по системе 5С</a:t>
            </a:r>
          </a:p>
          <a:p>
            <a:pPr marL="171390" indent="-17139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200" b="1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концепции  поставки готовой продукции на склад по тянущей системе </a:t>
            </a:r>
          </a:p>
          <a:p>
            <a:pPr marL="171390" indent="-17139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200" b="1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потерь в производственном цикле производства циндола (потери составляют 64% от общего времени цикла).</a:t>
            </a:r>
          </a:p>
        </p:txBody>
      </p:sp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-20504" y="116632"/>
            <a:ext cx="8983663" cy="762000"/>
            <a:chOff x="0" y="3840"/>
            <a:chExt cx="5659" cy="480"/>
          </a:xfrm>
        </p:grpSpPr>
        <p:graphicFrame>
          <p:nvGraphicFramePr>
            <p:cNvPr id="14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760326"/>
                </p:ext>
              </p:extLst>
            </p:nvPr>
          </p:nvGraphicFramePr>
          <p:xfrm>
            <a:off x="5188" y="3840"/>
            <a:ext cx="471" cy="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Рисунок" r:id="rId9" imgW="630359" imgH="618207" progId="Word.Picture.8">
                    <p:embed/>
                  </p:oleObj>
                </mc:Choice>
                <mc:Fallback>
                  <p:oleObj name="Рисунок" r:id="rId9" imgW="630359" imgH="618207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8" y="3840"/>
                          <a:ext cx="471" cy="39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0" y="4108"/>
              <a:ext cx="50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 sz="1600" i="1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8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ru-RU" i="1" dirty="0">
                <a:latin typeface="FangSong"/>
              </a:rPr>
              <a:t>БЛАГОДАРЮ 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5288" y="4077072"/>
            <a:ext cx="8353425" cy="2447553"/>
          </a:xfrm>
        </p:spPr>
        <p:txBody>
          <a:bodyPr/>
          <a:lstStyle/>
          <a:p>
            <a:r>
              <a:rPr lang="ru-RU" i="1" dirty="0">
                <a:solidFill>
                  <a:srgbClr val="C00000"/>
                </a:solidFill>
                <a:latin typeface="Aharoni"/>
              </a:rPr>
              <a:t>Федосеева Татьяна    Евгеньевна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86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ФГБОУ ДПО «Государственная академия промышленного менеджмента имени Н.П. Пастухова» в рамках  ведомственной целевой программе «Повышение квалификации инженерно-технических кадров на 2015 – 2016 годы»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2016 году провела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525 специалистов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российские стажировки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106 специалистов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зарубежные стажировки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53 специалиста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программам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52" y="4149080"/>
            <a:ext cx="2668745" cy="190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2" y="3714402"/>
            <a:ext cx="2500313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17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97152"/>
            <a:ext cx="2664296" cy="170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3" descr="DSC_005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16895"/>
            <a:ext cx="2214563" cy="186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32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ru-RU" sz="2400" dirty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dirty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7416824" cy="4680520"/>
          </a:xfrm>
        </p:spPr>
        <p:txBody>
          <a:bodyPr/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Обращение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опасными отходами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Повышение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производительности труда на основе нормирования производственных процессов и операций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Оптимизация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затрат труда в производственных процессах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Применение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международных стандартов и инструментов обеспечения качества по отраслям и направлениям деятельности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производственных систем на основе бережливого производства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Обеспечение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безопасности пищевой продукции на основе требований HACCP, ISO 22 000, FSSC 22 000, GMP, GHP (программа для специалистов инженерного профиля)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Обеспечение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безопасности пищевой продукции на основе требований HACCP, ISO 22 000, FSSC 22 000, GMP, GHP (программа для технических специалистов среднего звена)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373216"/>
            <a:ext cx="2085975" cy="14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2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91879" y="188913"/>
            <a:ext cx="5206033" cy="5699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Компании-ЗАКАЗЧИКИ: 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132 организации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025" y="3333750"/>
            <a:ext cx="3994919" cy="30315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ООО «Нестле Россия» (филиал г Вологда)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ОАО «Учебно-опытный молочный завод»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Тотемский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хлебокомбинат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ООО «Завод растительных масел»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ЗАО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Агромясопром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ООО «Агропромышленный комплекс «ПРОМАГРО»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ЗАО «Единство»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АО «Кировский мясокомбинат»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ООО «Кировская молочная компания»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Котельнический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молочный завод»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ОАО «Производственный холдинг «Здрава»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другие</a:t>
            </a:r>
          </a:p>
          <a:p>
            <a:pPr>
              <a:defRPr/>
            </a:pP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4858" y="985838"/>
            <a:ext cx="4629929" cy="46166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АО «ТАНЕКО»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Транснефть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Верхняя Волга»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Транснефть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-Урал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Северная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железная дорога - филиал ОАО «РЖД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ОАО «Северная пригородная пассажирская компания»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ООО «ТМХ-Сервис»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ОАО «Территориальная генерирующая компания №2»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Связьтранснефть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АО «Омский завод транспортного машиностроения»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ОАО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Рыбинскэлектротранс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АО «РТ-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Техприемка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ОА «НПЦ «Недра»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Боровичский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комбинат огнеупоров»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ООО «Сыктывкар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Тиссью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Групп»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АО Ярославский завод "Резиновых технических изделий»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ЗАО «Русский хром»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ОАО «Куйбышев-Азот»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Нексанс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-Рус»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Арвато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Рус»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ООО «НПП Ярославский завод порошковых красок»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Галополимер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Кирово-Чепецк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9512" y="116632"/>
            <a:ext cx="3600771" cy="3177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Нефтегазовая промышленность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машиностроение, в </a:t>
            </a:r>
            <a:r>
              <a:rPr lang="ru-RU" sz="105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автомобилестроение; </a:t>
            </a:r>
            <a:b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железнодорожный транспорт </a:t>
            </a:r>
            <a:b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геолого-разведочные работы в области изучения недр; </a:t>
            </a:r>
            <a:b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обработка металлических отходов и лома; </a:t>
            </a:r>
            <a:b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химическая промышленность; </a:t>
            </a:r>
            <a:b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строительство; </a:t>
            </a:r>
            <a:b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тепло- и электроэнергетика </a:t>
            </a:r>
            <a:b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литейное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производство;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полиграфия;</a:t>
            </a:r>
            <a:b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сельское хозяйство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фармацевтическая промышленность</a:t>
            </a:r>
            <a:r>
              <a:rPr lang="ru-RU" sz="1100" dirty="0">
                <a:solidFill>
                  <a:schemeClr val="tx1"/>
                </a:solidFill>
              </a:rPr>
              <a:t/>
            </a:r>
            <a:br>
              <a:rPr lang="ru-RU" sz="1100" dirty="0">
                <a:solidFill>
                  <a:schemeClr val="tx1"/>
                </a:solidFill>
              </a:rPr>
            </a:b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672696" y="2132856"/>
            <a:ext cx="792163" cy="1873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281967" y="2786063"/>
            <a:ext cx="174625" cy="5476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700808"/>
              </p:ext>
            </p:extLst>
          </p:nvPr>
        </p:nvGraphicFramePr>
        <p:xfrm>
          <a:off x="7884368" y="5877272"/>
          <a:ext cx="82130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Рисунок" r:id="rId3" imgW="630359" imgH="618207" progId="Word.Picture.8">
                  <p:embed/>
                </p:oleObj>
              </mc:Choice>
              <mc:Fallback>
                <p:oleObj name="Рисунок" r:id="rId3" imgW="630359" imgH="618207" progId="Word.Picture.8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5877272"/>
                        <a:ext cx="821308" cy="792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33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8763"/>
            <a:ext cx="9117013" cy="947737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pPr algn="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ru-RU" alt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ОСОБЕННОСТЬ ПРОГРАММ: </a:t>
            </a:r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</a:t>
            </a:r>
            <a:r>
              <a:rPr lang="ru-RU" alt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КОРПОРАТИВНОГО </a:t>
            </a:r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endParaRPr lang="ru-RU" alt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AutoShape 6" descr="10%"/>
          <p:cNvSpPr>
            <a:spLocks noChangeArrowheads="1"/>
          </p:cNvSpPr>
          <p:nvPr/>
        </p:nvSpPr>
        <p:spPr bwMode="auto">
          <a:xfrm rot="-1308708">
            <a:off x="1608138" y="4438650"/>
            <a:ext cx="1109662" cy="438150"/>
          </a:xfrm>
          <a:prstGeom prst="notchedRightArrow">
            <a:avLst>
              <a:gd name="adj1" fmla="val 50000"/>
              <a:gd name="adj2" fmla="val 6331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Bookman Old Style" pitchFamily="18" charset="0"/>
            </a:endParaRPr>
          </a:p>
        </p:txBody>
      </p:sp>
      <p:pic>
        <p:nvPicPr>
          <p:cNvPr id="16388" name="Picture 5" descr="j0299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30588"/>
            <a:ext cx="110013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j01494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028700"/>
            <a:ext cx="18605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MMj0318175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887" y="3387581"/>
            <a:ext cx="133191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9" descr="10%"/>
          <p:cNvSpPr txBox="1">
            <a:spLocks noChangeArrowheads="1"/>
          </p:cNvSpPr>
          <p:nvPr/>
        </p:nvSpPr>
        <p:spPr bwMode="auto">
          <a:xfrm>
            <a:off x="168275" y="5169955"/>
            <a:ext cx="237648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0725" indent="-7207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eaLnBrk="1" hangingPunct="1"/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ШАГ1.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eaLnBrk="1" hangingPunct="1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Анализ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 определение основных причин недостатков </a:t>
            </a:r>
          </a:p>
        </p:txBody>
      </p:sp>
      <p:sp>
        <p:nvSpPr>
          <p:cNvPr id="16392" name="Text Box 10" descr="10%"/>
          <p:cNvSpPr txBox="1">
            <a:spLocks noChangeArrowheads="1"/>
          </p:cNvSpPr>
          <p:nvPr/>
        </p:nvSpPr>
        <p:spPr bwMode="auto">
          <a:xfrm>
            <a:off x="2533968" y="4789488"/>
            <a:ext cx="28082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0725" indent="-7207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 smtClean="0"/>
              <a:t>ШАГ2. Совершенствование </a:t>
            </a:r>
            <a:r>
              <a:rPr lang="ru-RU" sz="1600" b="1" dirty="0"/>
              <a:t>процесса путем устранения недостатков </a:t>
            </a:r>
            <a:endParaRPr lang="ru-RU" altLang="ru-RU" sz="1600" b="1" dirty="0">
              <a:latin typeface="Arial" charset="0"/>
            </a:endParaRPr>
          </a:p>
        </p:txBody>
      </p:sp>
      <p:sp>
        <p:nvSpPr>
          <p:cNvPr id="16393" name="AutoShape 6" descr="10%"/>
          <p:cNvSpPr>
            <a:spLocks noChangeArrowheads="1"/>
          </p:cNvSpPr>
          <p:nvPr/>
        </p:nvSpPr>
        <p:spPr bwMode="auto">
          <a:xfrm rot="-1308708">
            <a:off x="6557963" y="2325688"/>
            <a:ext cx="863600" cy="360362"/>
          </a:xfrm>
          <a:prstGeom prst="notchedRightArrow">
            <a:avLst>
              <a:gd name="adj1" fmla="val 50000"/>
              <a:gd name="adj2" fmla="val 5991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Bookman Old Style" pitchFamily="18" charset="0"/>
            </a:endParaRPr>
          </a:p>
        </p:txBody>
      </p:sp>
      <p:sp>
        <p:nvSpPr>
          <p:cNvPr id="16394" name="Text Box 12" descr="10%"/>
          <p:cNvSpPr txBox="1">
            <a:spLocks noChangeArrowheads="1"/>
          </p:cNvSpPr>
          <p:nvPr/>
        </p:nvSpPr>
        <p:spPr bwMode="auto">
          <a:xfrm>
            <a:off x="1176338" y="2278063"/>
            <a:ext cx="3384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3888" indent="-62388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eaLnBrk="1" hangingPunct="1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ИНИ: </a:t>
            </a:r>
            <a:r>
              <a:rPr lang="ru-RU" altLang="ru-RU" sz="1400" b="1" dirty="0">
                <a:latin typeface="Arial" pitchFamily="34" charset="0"/>
                <a:cs typeface="Arial" pitchFamily="34" charset="0"/>
              </a:rPr>
              <a:t>Управление проектом </a:t>
            </a:r>
            <a:endParaRPr lang="ru-RU" alt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/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 Анализ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процесса для определения текущего состояния, измерение проблемы </a:t>
            </a:r>
            <a:endParaRPr lang="ru-RU" alt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5" name="Picture 13" descr="MCj043752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993775"/>
            <a:ext cx="1584325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AutoShape 6" descr="10%"/>
          <p:cNvSpPr>
            <a:spLocks noChangeArrowheads="1"/>
          </p:cNvSpPr>
          <p:nvPr/>
        </p:nvSpPr>
        <p:spPr bwMode="auto">
          <a:xfrm rot="-1308708">
            <a:off x="3994150" y="3579813"/>
            <a:ext cx="936625" cy="377825"/>
          </a:xfrm>
          <a:prstGeom prst="notchedRightArrow">
            <a:avLst>
              <a:gd name="adj1" fmla="val 50000"/>
              <a:gd name="adj2" fmla="val 619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Bookman Old Style" pitchFamily="18" charset="0"/>
            </a:endParaRPr>
          </a:p>
        </p:txBody>
      </p:sp>
      <p:sp>
        <p:nvSpPr>
          <p:cNvPr id="16397" name="AutoShape 6" descr="10%"/>
          <p:cNvSpPr>
            <a:spLocks noChangeArrowheads="1"/>
          </p:cNvSpPr>
          <p:nvPr/>
        </p:nvSpPr>
        <p:spPr bwMode="auto">
          <a:xfrm rot="5277166">
            <a:off x="493712" y="2457451"/>
            <a:ext cx="1008063" cy="506412"/>
          </a:xfrm>
          <a:prstGeom prst="notchedRightArrow">
            <a:avLst>
              <a:gd name="adj1" fmla="val 50000"/>
              <a:gd name="adj2" fmla="val 4976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altLang="ru-RU">
              <a:latin typeface="Bookman Old Style" pitchFamily="18" charset="0"/>
            </a:endParaRPr>
          </a:p>
        </p:txBody>
      </p:sp>
      <p:sp>
        <p:nvSpPr>
          <p:cNvPr id="16399" name="Text Box 17" descr="10%"/>
          <p:cNvSpPr txBox="1">
            <a:spLocks noChangeArrowheads="1"/>
          </p:cNvSpPr>
          <p:nvPr/>
        </p:nvSpPr>
        <p:spPr bwMode="auto">
          <a:xfrm>
            <a:off x="6632575" y="2709863"/>
            <a:ext cx="2484438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0725" indent="-7207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Arial" charset="0"/>
              </a:rPr>
              <a:t>ШАГ4.Российская стажировка: аудиты в компаниях и проведение анализа СМК</a:t>
            </a:r>
          </a:p>
          <a:p>
            <a:pPr eaLnBrk="1" hangingPunct="1">
              <a:spcBef>
                <a:spcPct val="50000"/>
              </a:spcBef>
            </a:pPr>
            <a:r>
              <a:rPr kumimoji="1" lang="ru-RU" altLang="ru-RU" b="1" dirty="0"/>
              <a:t>        (5 дней)</a:t>
            </a:r>
            <a:r>
              <a:rPr lang="ru-RU" altLang="ru-RU" b="1" dirty="0">
                <a:latin typeface="Arial" charset="0"/>
              </a:rPr>
              <a:t> </a:t>
            </a:r>
          </a:p>
        </p:txBody>
      </p:sp>
      <p:sp>
        <p:nvSpPr>
          <p:cNvPr id="16400" name="AutoShape 6" descr="10%"/>
          <p:cNvSpPr>
            <a:spLocks noChangeArrowheads="1"/>
          </p:cNvSpPr>
          <p:nvPr/>
        </p:nvSpPr>
        <p:spPr bwMode="auto">
          <a:xfrm rot="5277166">
            <a:off x="8336756" y="4644232"/>
            <a:ext cx="611187" cy="425450"/>
          </a:xfrm>
          <a:prstGeom prst="notchedRightArrow">
            <a:avLst>
              <a:gd name="adj1" fmla="val 50000"/>
              <a:gd name="adj2" fmla="val 4960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altLang="ru-RU">
              <a:latin typeface="Bookman Old Style" pitchFamily="18" charset="0"/>
            </a:endParaRPr>
          </a:p>
        </p:txBody>
      </p:sp>
      <p:sp>
        <p:nvSpPr>
          <p:cNvPr id="16401" name="Text Box 19" descr="10%"/>
          <p:cNvSpPr txBox="1">
            <a:spLocks noChangeArrowheads="1"/>
          </p:cNvSpPr>
          <p:nvPr/>
        </p:nvSpPr>
        <p:spPr bwMode="auto">
          <a:xfrm>
            <a:off x="5156200" y="5380038"/>
            <a:ext cx="3987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0725" indent="-7207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Arial" charset="0"/>
              </a:rPr>
              <a:t>ШАГ5.  Зарубежная стажировка: Знакомство с действующими СМК и выбор системы сертификации </a:t>
            </a:r>
            <a:r>
              <a:rPr kumimoji="1" lang="ru-RU" altLang="ru-RU" b="1" dirty="0"/>
              <a:t>(5 дней)</a:t>
            </a:r>
          </a:p>
        </p:txBody>
      </p:sp>
      <p:pic>
        <p:nvPicPr>
          <p:cNvPr id="16402" name="Picture 20" descr="MMj0318188000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1206500"/>
            <a:ext cx="4191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TextBox 25"/>
          <p:cNvSpPr txBox="1">
            <a:spLocks noChangeArrowheads="1"/>
          </p:cNvSpPr>
          <p:nvPr/>
        </p:nvSpPr>
        <p:spPr bwMode="auto">
          <a:xfrm>
            <a:off x="5436096" y="3676650"/>
            <a:ext cx="16076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600" b="1" dirty="0" smtClean="0"/>
              <a:t>ШАГ 3. Контроль </a:t>
            </a:r>
            <a:r>
              <a:rPr lang="ru-RU" sz="1600" b="1" dirty="0"/>
              <a:t>будущей </a:t>
            </a:r>
            <a:r>
              <a:rPr lang="ru-RU" sz="1600" b="1" dirty="0" smtClean="0"/>
              <a:t>производительности процессов </a:t>
            </a:r>
            <a:endParaRPr lang="ru-RU" altLang="ru-RU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80692" y="1167904"/>
            <a:ext cx="4118697" cy="92333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ОБУЧЕНИЕ В ПРОЕКТЕ и РЕАЛИЗАЦИЯ ПРОЕКТОВ В ХОДЕ ОБУЧЕНИЯ</a:t>
            </a:r>
          </a:p>
        </p:txBody>
      </p:sp>
      <p:pic>
        <p:nvPicPr>
          <p:cNvPr id="16408" name="Picture 8" descr="j0299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1871663"/>
            <a:ext cx="1100137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81252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195263" y="6210300"/>
            <a:ext cx="8948737" cy="647700"/>
            <a:chOff x="0" y="3912"/>
            <a:chExt cx="5637" cy="408"/>
          </a:xfrm>
        </p:grpSpPr>
        <p:graphicFrame>
          <p:nvGraphicFramePr>
            <p:cNvPr id="18480" name="Object 3"/>
            <p:cNvGraphicFramePr>
              <a:graphicFrameLocks noChangeAspect="1"/>
            </p:cNvGraphicFramePr>
            <p:nvPr/>
          </p:nvGraphicFramePr>
          <p:xfrm>
            <a:off x="5166" y="3912"/>
            <a:ext cx="471" cy="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" name="Рисунок" r:id="rId3" imgW="630359" imgH="618207" progId="Word.Picture.8">
                    <p:embed/>
                  </p:oleObj>
                </mc:Choice>
                <mc:Fallback>
                  <p:oleObj name="Рисунок" r:id="rId3" imgW="630359" imgH="618207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912"/>
                          <a:ext cx="471" cy="39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81" name="Text Box 4"/>
            <p:cNvSpPr txBox="1">
              <a:spLocks noChangeArrowheads="1"/>
            </p:cNvSpPr>
            <p:nvPr/>
          </p:nvSpPr>
          <p:spPr bwMode="auto">
            <a:xfrm>
              <a:off x="0" y="4108"/>
              <a:ext cx="50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600" i="1">
                  <a:latin typeface="Arial" charset="0"/>
                  <a:cs typeface="Arial" charset="0"/>
                </a:rPr>
                <a:t>Государственная академия промышленного менеджмента им. Н.П.ПАСТУХОВА</a:t>
              </a:r>
            </a:p>
          </p:txBody>
        </p:sp>
      </p:grp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0" y="0"/>
            <a:ext cx="3779838" cy="1200329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Производственная система –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инструмент 	первого лица!</a:t>
            </a:r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 flipH="1">
            <a:off x="1109663" y="1052513"/>
            <a:ext cx="6350" cy="4638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1123950" y="5692775"/>
            <a:ext cx="8004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1116013" y="2713038"/>
            <a:ext cx="901700" cy="2976562"/>
          </a:xfrm>
          <a:prstGeom prst="rect">
            <a:avLst/>
          </a:prstGeom>
          <a:solidFill>
            <a:srgbClr val="FBF69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endParaRPr lang="ru-RU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2008188" y="4476750"/>
            <a:ext cx="1411287" cy="12128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sz="1200" dirty="0">
                <a:ea typeface="Arial Unicode MS" pitchFamily="34" charset="-128"/>
                <a:cs typeface="Arial Unicode MS" pitchFamily="34" charset="-128"/>
              </a:rPr>
              <a:t>Ознакомление со стандартами и </a:t>
            </a:r>
            <a:r>
              <a:rPr lang="ru-RU" sz="1200" dirty="0" smtClean="0">
                <a:ea typeface="Arial Unicode MS" pitchFamily="34" charset="-128"/>
                <a:cs typeface="Arial Unicode MS" pitchFamily="34" charset="-128"/>
              </a:rPr>
              <a:t>бережливого производства</a:t>
            </a:r>
            <a:endParaRPr lang="ru-RU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3419475" y="2713038"/>
            <a:ext cx="811213" cy="2976562"/>
          </a:xfrm>
          <a:prstGeom prst="rect">
            <a:avLst/>
          </a:prstGeom>
          <a:solidFill>
            <a:srgbClr val="FBF69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endParaRPr lang="ru-R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4221163" y="4476750"/>
            <a:ext cx="1503362" cy="12128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sz="1100" dirty="0">
                <a:ea typeface="Arial Unicode MS" pitchFamily="34" charset="-128"/>
                <a:cs typeface="Arial Unicode MS" pitchFamily="34" charset="-128"/>
              </a:rPr>
              <a:t>Обучение и </a:t>
            </a:r>
            <a:r>
              <a:rPr lang="ru-RU" sz="1100" dirty="0" smtClean="0">
                <a:ea typeface="Arial Unicode MS" pitchFamily="34" charset="-128"/>
                <a:cs typeface="Arial Unicode MS" pitchFamily="34" charset="-128"/>
              </a:rPr>
              <a:t>разработка основных составляющих системы бережливого производства </a:t>
            </a:r>
            <a:endParaRPr lang="ru-RU" sz="11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5724525" y="2713038"/>
            <a:ext cx="863600" cy="2976562"/>
          </a:xfrm>
          <a:prstGeom prst="rect">
            <a:avLst/>
          </a:prstGeom>
          <a:solidFill>
            <a:srgbClr val="FBF69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endParaRPr lang="ru-R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6588125" y="4476750"/>
            <a:ext cx="1349375" cy="12128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sz="1200" dirty="0"/>
              <a:t>Совершенствование процесса путем устранения недостатков </a:t>
            </a:r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7937500" y="2713038"/>
            <a:ext cx="882650" cy="2976562"/>
          </a:xfrm>
          <a:prstGeom prst="rect">
            <a:avLst/>
          </a:prstGeom>
          <a:solidFill>
            <a:srgbClr val="FBF69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endParaRPr lang="ru-R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45" name="Line 15"/>
          <p:cNvSpPr>
            <a:spLocks noChangeShapeType="1"/>
          </p:cNvSpPr>
          <p:nvPr/>
        </p:nvSpPr>
        <p:spPr bwMode="auto">
          <a:xfrm flipV="1">
            <a:off x="2208213" y="3425825"/>
            <a:ext cx="0" cy="1047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6" name="Line 16"/>
          <p:cNvSpPr>
            <a:spLocks noChangeShapeType="1"/>
          </p:cNvSpPr>
          <p:nvPr/>
        </p:nvSpPr>
        <p:spPr bwMode="auto">
          <a:xfrm flipV="1">
            <a:off x="2405063" y="3981450"/>
            <a:ext cx="0" cy="492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8447" name="Group 17"/>
          <p:cNvGrpSpPr>
            <a:grpSpLocks/>
          </p:cNvGrpSpPr>
          <p:nvPr/>
        </p:nvGrpSpPr>
        <p:grpSpPr bwMode="auto">
          <a:xfrm flipH="1">
            <a:off x="3059113" y="3429000"/>
            <a:ext cx="173037" cy="1042988"/>
            <a:chOff x="3394" y="6447"/>
            <a:chExt cx="339" cy="1808"/>
          </a:xfrm>
        </p:grpSpPr>
        <p:sp>
          <p:nvSpPr>
            <p:cNvPr id="18478" name="Line 18"/>
            <p:cNvSpPr>
              <a:spLocks noChangeShapeType="1"/>
            </p:cNvSpPr>
            <p:nvPr/>
          </p:nvSpPr>
          <p:spPr bwMode="auto">
            <a:xfrm flipV="1">
              <a:off x="3394" y="6447"/>
              <a:ext cx="0" cy="18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79" name="Line 19"/>
            <p:cNvSpPr>
              <a:spLocks noChangeShapeType="1"/>
            </p:cNvSpPr>
            <p:nvPr/>
          </p:nvSpPr>
          <p:spPr bwMode="auto">
            <a:xfrm flipV="1">
              <a:off x="3733" y="7464"/>
              <a:ext cx="0" cy="7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48" name="Freeform 20"/>
          <p:cNvSpPr>
            <a:spLocks/>
          </p:cNvSpPr>
          <p:nvPr/>
        </p:nvSpPr>
        <p:spPr bwMode="auto">
          <a:xfrm>
            <a:off x="2001838" y="2708275"/>
            <a:ext cx="1417637" cy="1766888"/>
          </a:xfrm>
          <a:custGeom>
            <a:avLst/>
            <a:gdLst>
              <a:gd name="T0" fmla="*/ 0 w 2610"/>
              <a:gd name="T1" fmla="*/ 0 h 3075"/>
              <a:gd name="T2" fmla="*/ 389424341 w 2610"/>
              <a:gd name="T3" fmla="*/ 1015249823 h 3075"/>
              <a:gd name="T4" fmla="*/ 769997955 w 2610"/>
              <a:gd name="T5" fmla="*/ 0 h 30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10" h="3075">
                <a:moveTo>
                  <a:pt x="0" y="0"/>
                </a:moveTo>
                <a:cubicBezTo>
                  <a:pt x="442" y="1537"/>
                  <a:pt x="885" y="3075"/>
                  <a:pt x="1320" y="3075"/>
                </a:cubicBezTo>
                <a:cubicBezTo>
                  <a:pt x="1755" y="3075"/>
                  <a:pt x="2182" y="1537"/>
                  <a:pt x="261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9" name="Line 21"/>
          <p:cNvSpPr>
            <a:spLocks noChangeShapeType="1"/>
          </p:cNvSpPr>
          <p:nvPr/>
        </p:nvSpPr>
        <p:spPr bwMode="auto">
          <a:xfrm flipV="1">
            <a:off x="4427538" y="3417888"/>
            <a:ext cx="0" cy="1047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0" name="Line 22"/>
          <p:cNvSpPr>
            <a:spLocks noChangeShapeType="1"/>
          </p:cNvSpPr>
          <p:nvPr/>
        </p:nvSpPr>
        <p:spPr bwMode="auto">
          <a:xfrm flipV="1">
            <a:off x="4624388" y="3932238"/>
            <a:ext cx="1905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8451" name="Group 23"/>
          <p:cNvGrpSpPr>
            <a:grpSpLocks/>
          </p:cNvGrpSpPr>
          <p:nvPr/>
        </p:nvGrpSpPr>
        <p:grpSpPr bwMode="auto">
          <a:xfrm flipH="1">
            <a:off x="5327650" y="3417888"/>
            <a:ext cx="196850" cy="1042987"/>
            <a:chOff x="3394" y="6447"/>
            <a:chExt cx="339" cy="1808"/>
          </a:xfrm>
        </p:grpSpPr>
        <p:sp>
          <p:nvSpPr>
            <p:cNvPr id="18476" name="Line 24"/>
            <p:cNvSpPr>
              <a:spLocks noChangeShapeType="1"/>
            </p:cNvSpPr>
            <p:nvPr/>
          </p:nvSpPr>
          <p:spPr bwMode="auto">
            <a:xfrm flipV="1">
              <a:off x="3394" y="6447"/>
              <a:ext cx="0" cy="18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77" name="Line 25"/>
            <p:cNvSpPr>
              <a:spLocks noChangeShapeType="1"/>
            </p:cNvSpPr>
            <p:nvPr/>
          </p:nvSpPr>
          <p:spPr bwMode="auto">
            <a:xfrm flipV="1">
              <a:off x="3733" y="7464"/>
              <a:ext cx="0" cy="7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52" name="Freeform 26"/>
          <p:cNvSpPr>
            <a:spLocks/>
          </p:cNvSpPr>
          <p:nvPr/>
        </p:nvSpPr>
        <p:spPr bwMode="auto">
          <a:xfrm>
            <a:off x="4221163" y="2706688"/>
            <a:ext cx="1509712" cy="1585912"/>
          </a:xfrm>
          <a:custGeom>
            <a:avLst/>
            <a:gdLst>
              <a:gd name="T0" fmla="*/ 0 w 2610"/>
              <a:gd name="T1" fmla="*/ 0 h 3075"/>
              <a:gd name="T2" fmla="*/ 441653231 w 2610"/>
              <a:gd name="T3" fmla="*/ 817924186 h 3075"/>
              <a:gd name="T4" fmla="*/ 873268323 w 2610"/>
              <a:gd name="T5" fmla="*/ 0 h 30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10" h="3075">
                <a:moveTo>
                  <a:pt x="0" y="0"/>
                </a:moveTo>
                <a:cubicBezTo>
                  <a:pt x="442" y="1537"/>
                  <a:pt x="885" y="3075"/>
                  <a:pt x="1320" y="3075"/>
                </a:cubicBezTo>
                <a:cubicBezTo>
                  <a:pt x="1755" y="3075"/>
                  <a:pt x="2182" y="1537"/>
                  <a:pt x="261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3" name="Line 27"/>
          <p:cNvSpPr>
            <a:spLocks noChangeShapeType="1"/>
          </p:cNvSpPr>
          <p:nvPr/>
        </p:nvSpPr>
        <p:spPr bwMode="auto">
          <a:xfrm flipV="1">
            <a:off x="6732588" y="3357563"/>
            <a:ext cx="0" cy="1119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4" name="Line 28"/>
          <p:cNvSpPr>
            <a:spLocks noChangeShapeType="1"/>
          </p:cNvSpPr>
          <p:nvPr/>
        </p:nvSpPr>
        <p:spPr bwMode="auto">
          <a:xfrm flipV="1">
            <a:off x="6948488" y="3789363"/>
            <a:ext cx="0" cy="708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5" name="Line 29"/>
          <p:cNvSpPr>
            <a:spLocks noChangeShapeType="1"/>
          </p:cNvSpPr>
          <p:nvPr/>
        </p:nvSpPr>
        <p:spPr bwMode="auto">
          <a:xfrm flipH="1" flipV="1">
            <a:off x="7743825" y="3425825"/>
            <a:ext cx="0" cy="1042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6" name="Line 30"/>
          <p:cNvSpPr>
            <a:spLocks noChangeShapeType="1"/>
          </p:cNvSpPr>
          <p:nvPr/>
        </p:nvSpPr>
        <p:spPr bwMode="auto">
          <a:xfrm flipH="1" flipV="1">
            <a:off x="7524750" y="3860800"/>
            <a:ext cx="22225" cy="608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7" name="Freeform 31"/>
          <p:cNvSpPr>
            <a:spLocks/>
          </p:cNvSpPr>
          <p:nvPr/>
        </p:nvSpPr>
        <p:spPr bwMode="auto">
          <a:xfrm>
            <a:off x="6588125" y="2708275"/>
            <a:ext cx="1362075" cy="1368425"/>
          </a:xfrm>
          <a:custGeom>
            <a:avLst/>
            <a:gdLst>
              <a:gd name="T0" fmla="*/ 0 w 2610"/>
              <a:gd name="T1" fmla="*/ 0 h 3075"/>
              <a:gd name="T2" fmla="*/ 359496995 w 2610"/>
              <a:gd name="T3" fmla="*/ 608971376 h 3075"/>
              <a:gd name="T4" fmla="*/ 710823106 w 2610"/>
              <a:gd name="T5" fmla="*/ 0 h 30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10" h="3075">
                <a:moveTo>
                  <a:pt x="0" y="0"/>
                </a:moveTo>
                <a:cubicBezTo>
                  <a:pt x="442" y="1537"/>
                  <a:pt x="885" y="3075"/>
                  <a:pt x="1320" y="3075"/>
                </a:cubicBezTo>
                <a:cubicBezTo>
                  <a:pt x="1755" y="3075"/>
                  <a:pt x="2182" y="1537"/>
                  <a:pt x="261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8" name="Text Box 32"/>
          <p:cNvSpPr txBox="1">
            <a:spLocks noChangeArrowheads="1"/>
          </p:cNvSpPr>
          <p:nvPr/>
        </p:nvSpPr>
        <p:spPr bwMode="auto">
          <a:xfrm>
            <a:off x="7761288" y="5807075"/>
            <a:ext cx="13827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sz="1200">
                <a:ea typeface="Arial Unicode MS" pitchFamily="34" charset="-128"/>
                <a:cs typeface="Arial Unicode MS" pitchFamily="34" charset="-128"/>
              </a:rPr>
              <a:t>Этапы проекта</a:t>
            </a:r>
            <a:endParaRPr lang="ru-R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59" name="Text Box 33"/>
          <p:cNvSpPr txBox="1">
            <a:spLocks noChangeArrowheads="1"/>
          </p:cNvSpPr>
          <p:nvPr/>
        </p:nvSpPr>
        <p:spPr bwMode="auto">
          <a:xfrm>
            <a:off x="0" y="981075"/>
            <a:ext cx="109061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200" dirty="0">
                <a:ea typeface="Arial Unicode MS" pitchFamily="34" charset="-128"/>
                <a:cs typeface="Arial Unicode MS" pitchFamily="34" charset="-128"/>
              </a:rPr>
              <a:t>Уровень управления</a:t>
            </a:r>
            <a:endParaRPr lang="ru-RU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60" name="Line 34"/>
          <p:cNvSpPr>
            <a:spLocks noChangeShapeType="1"/>
          </p:cNvSpPr>
          <p:nvPr/>
        </p:nvSpPr>
        <p:spPr bwMode="auto">
          <a:xfrm flipH="1">
            <a:off x="1003300" y="2711450"/>
            <a:ext cx="206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1" name="Text Box 35"/>
          <p:cNvSpPr txBox="1">
            <a:spLocks noChangeArrowheads="1"/>
          </p:cNvSpPr>
          <p:nvPr/>
        </p:nvSpPr>
        <p:spPr bwMode="auto">
          <a:xfrm>
            <a:off x="0" y="2636838"/>
            <a:ext cx="111283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200">
                <a:ea typeface="Arial Unicode MS" pitchFamily="34" charset="-128"/>
                <a:cs typeface="Arial Unicode MS" pitchFamily="34" charset="-128"/>
              </a:rPr>
              <a:t>Тор-менеджмент</a:t>
            </a:r>
            <a:endParaRPr lang="ru-R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62" name="Line 36"/>
          <p:cNvSpPr>
            <a:spLocks noChangeShapeType="1"/>
          </p:cNvSpPr>
          <p:nvPr/>
        </p:nvSpPr>
        <p:spPr bwMode="auto">
          <a:xfrm flipH="1">
            <a:off x="1003300" y="4491038"/>
            <a:ext cx="206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3" name="Text Box 37"/>
          <p:cNvSpPr txBox="1">
            <a:spLocks noChangeArrowheads="1"/>
          </p:cNvSpPr>
          <p:nvPr/>
        </p:nvSpPr>
        <p:spPr bwMode="auto">
          <a:xfrm>
            <a:off x="0" y="4292600"/>
            <a:ext cx="111601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200">
                <a:ea typeface="Arial Unicode MS" pitchFamily="34" charset="-128"/>
                <a:cs typeface="Arial Unicode MS" pitchFamily="34" charset="-128"/>
              </a:rPr>
              <a:t>Среднее звено управления и </a:t>
            </a:r>
            <a:r>
              <a:rPr lang="ru-RU" sz="1200"/>
              <a:t>ответствен-ные за качество</a:t>
            </a:r>
            <a:endParaRPr lang="ru-RU"/>
          </a:p>
        </p:txBody>
      </p:sp>
      <p:sp>
        <p:nvSpPr>
          <p:cNvPr id="18464" name="Line 38"/>
          <p:cNvSpPr>
            <a:spLocks noChangeShapeType="1"/>
          </p:cNvSpPr>
          <p:nvPr/>
        </p:nvSpPr>
        <p:spPr bwMode="auto">
          <a:xfrm flipV="1">
            <a:off x="2324100" y="1730375"/>
            <a:ext cx="1947863" cy="2058988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5" name="Line 39"/>
          <p:cNvSpPr>
            <a:spLocks noChangeShapeType="1"/>
          </p:cNvSpPr>
          <p:nvPr/>
        </p:nvSpPr>
        <p:spPr bwMode="auto">
          <a:xfrm flipV="1">
            <a:off x="4497388" y="1730375"/>
            <a:ext cx="449262" cy="1601788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6" name="Line 40"/>
          <p:cNvSpPr>
            <a:spLocks noChangeShapeType="1"/>
          </p:cNvSpPr>
          <p:nvPr/>
        </p:nvSpPr>
        <p:spPr bwMode="auto">
          <a:xfrm flipH="1" flipV="1">
            <a:off x="5546725" y="1654175"/>
            <a:ext cx="2098675" cy="1754188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7" name="Text Box 41"/>
          <p:cNvSpPr txBox="1">
            <a:spLocks noChangeArrowheads="1"/>
          </p:cNvSpPr>
          <p:nvPr/>
        </p:nvSpPr>
        <p:spPr bwMode="auto">
          <a:xfrm>
            <a:off x="3348038" y="1412875"/>
            <a:ext cx="3384550" cy="533400"/>
          </a:xfrm>
          <a:prstGeom prst="rect">
            <a:avLst/>
          </a:prstGeom>
          <a:solidFill>
            <a:srgbClr val="F3BB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sz="1600" b="1">
                <a:ea typeface="Arial Unicode MS" pitchFamily="34" charset="-128"/>
                <a:cs typeface="Arial Unicode MS" pitchFamily="34" charset="-128"/>
              </a:rPr>
              <a:t>Повышение уровня проекта между семинарами</a:t>
            </a:r>
            <a:endParaRPr lang="ru-RU" sz="24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68" name="Line 42"/>
          <p:cNvSpPr>
            <a:spLocks noChangeShapeType="1"/>
          </p:cNvSpPr>
          <p:nvPr/>
        </p:nvSpPr>
        <p:spPr bwMode="auto">
          <a:xfrm flipH="1" flipV="1">
            <a:off x="5076825" y="1989138"/>
            <a:ext cx="395288" cy="1495425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9" name="Line 43"/>
          <p:cNvSpPr>
            <a:spLocks noChangeShapeType="1"/>
          </p:cNvSpPr>
          <p:nvPr/>
        </p:nvSpPr>
        <p:spPr bwMode="auto">
          <a:xfrm flipH="1" flipV="1">
            <a:off x="7235825" y="4076700"/>
            <a:ext cx="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70" name="Line 44"/>
          <p:cNvSpPr>
            <a:spLocks noChangeShapeType="1"/>
          </p:cNvSpPr>
          <p:nvPr/>
        </p:nvSpPr>
        <p:spPr bwMode="auto">
          <a:xfrm flipH="1" flipV="1">
            <a:off x="5003800" y="4221163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53" name="Text Box 45" descr="10%"/>
          <p:cNvSpPr txBox="1">
            <a:spLocks noChangeArrowheads="1"/>
          </p:cNvSpPr>
          <p:nvPr/>
        </p:nvSpPr>
        <p:spPr bwMode="auto">
          <a:xfrm>
            <a:off x="3671888" y="404813"/>
            <a:ext cx="54721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ИП-технология внедрения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 совершенствования системы</a:t>
            </a:r>
          </a:p>
        </p:txBody>
      </p:sp>
      <p:sp>
        <p:nvSpPr>
          <p:cNvPr id="18472" name="Text Box 46" descr="10%"/>
          <p:cNvSpPr txBox="1">
            <a:spLocks noChangeArrowheads="1"/>
          </p:cNvSpPr>
          <p:nvPr/>
        </p:nvSpPr>
        <p:spPr bwMode="auto">
          <a:xfrm rot="-5400000">
            <a:off x="88900" y="3808413"/>
            <a:ext cx="28797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ru-RU" sz="1600" b="1" dirty="0">
                <a:solidFill>
                  <a:srgbClr val="001F3E"/>
                </a:solidFill>
              </a:rPr>
              <a:t>Диагностический инновационный семинар</a:t>
            </a:r>
            <a:endParaRPr lang="ru-RU" sz="1600" b="1" dirty="0">
              <a:solidFill>
                <a:srgbClr val="001F3E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73" name="Text Box 47" descr="10%"/>
          <p:cNvSpPr txBox="1">
            <a:spLocks noChangeArrowheads="1"/>
          </p:cNvSpPr>
          <p:nvPr/>
        </p:nvSpPr>
        <p:spPr bwMode="auto">
          <a:xfrm rot="-5400000">
            <a:off x="2356644" y="3646835"/>
            <a:ext cx="28082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ru-RU" sz="1600" b="1" dirty="0" smtClean="0">
                <a:solidFill>
                  <a:srgbClr val="001F3E"/>
                </a:solidFill>
              </a:rPr>
              <a:t>Анализ и определение основных причин недостатков </a:t>
            </a:r>
            <a:endParaRPr lang="ru-RU" sz="1600" b="1" dirty="0">
              <a:solidFill>
                <a:srgbClr val="001F3E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74" name="Text Box 48" descr="10%"/>
          <p:cNvSpPr txBox="1">
            <a:spLocks noChangeArrowheads="1"/>
          </p:cNvSpPr>
          <p:nvPr/>
        </p:nvSpPr>
        <p:spPr bwMode="auto">
          <a:xfrm rot="-5400000">
            <a:off x="4697412" y="3805665"/>
            <a:ext cx="2879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ru-RU" sz="1600" b="1" dirty="0" smtClean="0"/>
              <a:t>Защита проектов с участием высшего руководства</a:t>
            </a:r>
            <a:endParaRPr lang="ru-RU" sz="1600" b="1" dirty="0"/>
          </a:p>
        </p:txBody>
      </p:sp>
      <p:sp>
        <p:nvSpPr>
          <p:cNvPr id="18475" name="Text Box 49" descr="10%"/>
          <p:cNvSpPr txBox="1">
            <a:spLocks noChangeArrowheads="1"/>
          </p:cNvSpPr>
          <p:nvPr/>
        </p:nvSpPr>
        <p:spPr bwMode="auto">
          <a:xfrm rot="-5400000">
            <a:off x="6929437" y="3732639"/>
            <a:ext cx="2879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ru-RU" sz="1600" b="1" dirty="0"/>
              <a:t>Контроль будущей производительности процессов </a:t>
            </a:r>
          </a:p>
        </p:txBody>
      </p:sp>
    </p:spTree>
    <p:extLst>
      <p:ext uri="{BB962C8B-B14F-4D97-AF65-F5344CB8AC3E}">
        <p14:creationId xmlns:p14="http://schemas.microsoft.com/office/powerpoint/2010/main" val="1669959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1475656" y="908720"/>
            <a:ext cx="6840760" cy="1107996"/>
          </a:xfrm>
          <a:prstGeom prst="rect">
            <a:avLst/>
          </a:prstGeom>
          <a:solidFill>
            <a:srgbClr val="DBDBDB"/>
          </a:soli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Обучение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деятельности: эффективность учебного процесса существенно выше, если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специалисты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ходе обучения занимаются решением собственных проблем, и знания даются под конкретную проблему (принцип «действие-знание-действие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sz="1600" b="1" dirty="0"/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1475656" y="3356992"/>
            <a:ext cx="6840760" cy="830997"/>
          </a:xfrm>
          <a:prstGeom prst="rect">
            <a:avLst/>
          </a:prstGeom>
          <a:solidFill>
            <a:srgbClr val="D6D4D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Командный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принцип: решением проблем деятельности в рамках конкретного проекта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специалист занимается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опираясь на помощь коллег и стараясь, в свою очередь, по­мочь им</a:t>
            </a:r>
            <a:endParaRPr lang="ru-RU" sz="1600" b="1" dirty="0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1475656" y="2132856"/>
            <a:ext cx="6840760" cy="1077218"/>
          </a:xfrm>
          <a:prstGeom prst="rect">
            <a:avLst/>
          </a:prstGeom>
          <a:solidFill>
            <a:srgbClr val="D6D4D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Проектная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организация обучения: обучение является составляющей реального проекта и направлено на поддержку процесса его реализации, результатом обучения наряду с новыми компетенциями является выполнение проектного задания (принцип «здесь и теперь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sz="1600" dirty="0"/>
          </a:p>
        </p:txBody>
      </p:sp>
      <p:sp>
        <p:nvSpPr>
          <p:cNvPr id="10252" name="Text Box 9"/>
          <p:cNvSpPr txBox="1">
            <a:spLocks noChangeArrowheads="1"/>
          </p:cNvSpPr>
          <p:nvPr/>
        </p:nvSpPr>
        <p:spPr bwMode="auto">
          <a:xfrm>
            <a:off x="1475656" y="4245020"/>
            <a:ext cx="6840760" cy="830997"/>
          </a:xfrm>
          <a:prstGeom prst="rect">
            <a:avLst/>
          </a:prstGeom>
          <a:solidFill>
            <a:srgbClr val="D6D4D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Принцип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погружения: обучение состоит из модулей, во время реализации которых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специалист полностью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отрывается от текущей работы и погружается в творческий процесс</a:t>
            </a:r>
            <a:endParaRPr lang="ru-RU" sz="1600" b="1" dirty="0"/>
          </a:p>
        </p:txBody>
      </p:sp>
      <p:grpSp>
        <p:nvGrpSpPr>
          <p:cNvPr id="10253" name="Group 29"/>
          <p:cNvGrpSpPr>
            <a:grpSpLocks/>
          </p:cNvGrpSpPr>
          <p:nvPr/>
        </p:nvGrpSpPr>
        <p:grpSpPr bwMode="auto">
          <a:xfrm>
            <a:off x="0" y="6210300"/>
            <a:ext cx="8948738" cy="647700"/>
            <a:chOff x="0" y="3912"/>
            <a:chExt cx="5637" cy="408"/>
          </a:xfrm>
        </p:grpSpPr>
        <p:graphicFrame>
          <p:nvGraphicFramePr>
            <p:cNvPr id="10254" name="Object 30"/>
            <p:cNvGraphicFramePr>
              <a:graphicFrameLocks noChangeAspect="1"/>
            </p:cNvGraphicFramePr>
            <p:nvPr/>
          </p:nvGraphicFramePr>
          <p:xfrm>
            <a:off x="5166" y="3912"/>
            <a:ext cx="471" cy="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5" name="Рисунок" r:id="rId3" imgW="630359" imgH="618207" progId="Word.Picture.8">
                    <p:embed/>
                  </p:oleObj>
                </mc:Choice>
                <mc:Fallback>
                  <p:oleObj name="Рисунок" r:id="rId3" imgW="630359" imgH="618207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912"/>
                          <a:ext cx="471" cy="39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5" name="Text Box 31"/>
            <p:cNvSpPr txBox="1">
              <a:spLocks noChangeArrowheads="1"/>
            </p:cNvSpPr>
            <p:nvPr/>
          </p:nvSpPr>
          <p:spPr bwMode="auto">
            <a:xfrm>
              <a:off x="0" y="4108"/>
              <a:ext cx="50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 sz="1600" i="1">
                <a:cs typeface="Arial" pitchFamily="34" charset="0"/>
              </a:endParaRPr>
            </a:p>
          </p:txBody>
        </p:sp>
      </p:grpSp>
      <p:sp>
        <p:nvSpPr>
          <p:cNvPr id="17" name="Text Box 9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87958" y="404664"/>
            <a:ext cx="7988498" cy="400110"/>
          </a:xfrm>
          <a:prstGeom prst="rect">
            <a:avLst/>
          </a:prstGeom>
          <a:solidFill>
            <a:srgbClr val="D6D4D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Принципы ИП - технологии: </a:t>
            </a:r>
            <a:endParaRPr lang="ru-RU" sz="2000" b="1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691058"/>
              </p:ext>
            </p:extLst>
          </p:nvPr>
        </p:nvGraphicFramePr>
        <p:xfrm>
          <a:off x="251520" y="1023144"/>
          <a:ext cx="1143000" cy="423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Clip" r:id="rId5" imgW="1728788" imgH="3252788" progId="MS_ClipArt_Gallery.5">
                  <p:embed/>
                </p:oleObj>
              </mc:Choice>
              <mc:Fallback>
                <p:oleObj name="Clip" r:id="rId5" imgW="1728788" imgH="3252788" progId="MS_ClipArt_Gallery.5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023144"/>
                        <a:ext cx="1143000" cy="423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475656" y="5125834"/>
            <a:ext cx="6840760" cy="954107"/>
          </a:xfrm>
          <a:prstGeom prst="rect">
            <a:avLst/>
          </a:prstGeom>
          <a:solidFill>
            <a:srgbClr val="D6D4D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Многозадачность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обучения: наряду с содержательными, в процессе обучения решаются задачи выстраивания эффективного взаимодействия с членами команды (вне зависимости от их статуса, возраста и опыта),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выработки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новых индивидуальных инструментов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деятельности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48301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ru-RU" sz="2400" dirty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dirty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7408912" cy="4680520"/>
          </a:xfrm>
        </p:spPr>
        <p:txBody>
          <a:bodyPr/>
          <a:lstStyle/>
          <a:p>
            <a:pPr lvl="0"/>
            <a:r>
              <a:rPr lang="ru-RU" sz="1600" b="1" dirty="0" smtClean="0">
                <a:cs typeface="Vrinda" pitchFamily="34" charset="0"/>
              </a:rPr>
              <a:t>Результаты обучения:</a:t>
            </a:r>
          </a:p>
          <a:p>
            <a:pPr lvl="0" algn="just"/>
            <a:r>
              <a:rPr lang="ru-RU" sz="1600" b="1" dirty="0" smtClean="0">
                <a:cs typeface="Vrinda" pitchFamily="34" charset="0"/>
              </a:rPr>
              <a:t>1. Визуализация </a:t>
            </a:r>
            <a:r>
              <a:rPr lang="ru-RU" sz="1600" b="1" dirty="0">
                <a:cs typeface="Vrinda" pitchFamily="34" charset="0"/>
              </a:rPr>
              <a:t>в системе 5 </a:t>
            </a:r>
            <a:r>
              <a:rPr lang="en-US" sz="1600" b="1" dirty="0">
                <a:latin typeface="Vrinda" pitchFamily="34" charset="0"/>
                <a:cs typeface="Vrinda" pitchFamily="34" charset="0"/>
              </a:rPr>
              <a:t>S</a:t>
            </a:r>
            <a:r>
              <a:rPr lang="ru-RU" sz="1600" b="1" dirty="0">
                <a:cs typeface="Vrinda" pitchFamily="34" charset="0"/>
              </a:rPr>
              <a:t>.</a:t>
            </a:r>
          </a:p>
          <a:p>
            <a:pPr lvl="0" algn="just"/>
            <a:r>
              <a:rPr lang="ru-RU" sz="1600" b="1" dirty="0" smtClean="0">
                <a:cs typeface="Vrinda" pitchFamily="34" charset="0"/>
              </a:rPr>
              <a:t>2. Стандартизированная </a:t>
            </a:r>
            <a:r>
              <a:rPr lang="ru-RU" sz="1600" b="1" dirty="0">
                <a:cs typeface="Vrinda" pitchFamily="34" charset="0"/>
              </a:rPr>
              <a:t>работа на </a:t>
            </a:r>
            <a:r>
              <a:rPr lang="ru-RU" sz="1600" b="1" dirty="0" smtClean="0">
                <a:cs typeface="Vrinda" pitchFamily="34" charset="0"/>
              </a:rPr>
              <a:t>примере конкретного рабочего </a:t>
            </a:r>
            <a:r>
              <a:rPr lang="ru-RU" sz="1600" b="1" dirty="0">
                <a:cs typeface="Vrinda" pitchFamily="34" charset="0"/>
              </a:rPr>
              <a:t>места.</a:t>
            </a:r>
          </a:p>
          <a:p>
            <a:pPr lvl="0" algn="just"/>
            <a:r>
              <a:rPr lang="ru-RU" sz="1600" b="1" dirty="0" smtClean="0">
                <a:cs typeface="Vrinda" pitchFamily="34" charset="0"/>
              </a:rPr>
              <a:t>3. Решение </a:t>
            </a:r>
            <a:r>
              <a:rPr lang="ru-RU" sz="1600" b="1" dirty="0">
                <a:cs typeface="Vrinda" pitchFamily="34" charset="0"/>
              </a:rPr>
              <a:t>проблем «Одна за одной» на примере производственного процесса на конкретном участке (цехе).</a:t>
            </a:r>
          </a:p>
          <a:p>
            <a:pPr lvl="0" algn="just"/>
            <a:r>
              <a:rPr lang="ru-RU" sz="1600" b="1" dirty="0" smtClean="0">
                <a:cs typeface="Vrinda" pitchFamily="34" charset="0"/>
              </a:rPr>
              <a:t>4. Сокращение </a:t>
            </a:r>
            <a:r>
              <a:rPr lang="ru-RU" sz="1600" b="1" dirty="0">
                <a:cs typeface="Vrinda" pitchFamily="34" charset="0"/>
              </a:rPr>
              <a:t>времени переналадки оборудования при помощи системы </a:t>
            </a:r>
            <a:r>
              <a:rPr lang="en-US" sz="1600" b="1" dirty="0">
                <a:latin typeface="Vrinda" pitchFamily="34" charset="0"/>
                <a:cs typeface="Vrinda" pitchFamily="34" charset="0"/>
              </a:rPr>
              <a:t>TPM</a:t>
            </a:r>
            <a:r>
              <a:rPr lang="ru-RU" sz="1600" b="1" dirty="0">
                <a:cs typeface="Vrinda" pitchFamily="34" charset="0"/>
              </a:rPr>
              <a:t> .</a:t>
            </a:r>
          </a:p>
          <a:p>
            <a:pPr lvl="0" algn="just"/>
            <a:r>
              <a:rPr lang="ru-RU" sz="1600" b="1" dirty="0" smtClean="0">
                <a:cs typeface="Vrinda" pitchFamily="34" charset="0"/>
              </a:rPr>
              <a:t>5. Картирование </a:t>
            </a:r>
            <a:r>
              <a:rPr lang="ru-RU" sz="1600" b="1" dirty="0">
                <a:cs typeface="Vrinda" pitchFamily="34" charset="0"/>
              </a:rPr>
              <a:t>потока.</a:t>
            </a:r>
          </a:p>
          <a:p>
            <a:pPr lvl="0" algn="just"/>
            <a:r>
              <a:rPr lang="ru-RU" sz="1600" b="1" dirty="0" smtClean="0">
                <a:cs typeface="Vrinda" pitchFamily="34" charset="0"/>
              </a:rPr>
              <a:t>6. Снижение </a:t>
            </a:r>
            <a:r>
              <a:rPr lang="ru-RU" sz="1600" b="1" dirty="0">
                <a:cs typeface="Vrinda" pitchFamily="34" charset="0"/>
              </a:rPr>
              <a:t>НЗП.</a:t>
            </a:r>
          </a:p>
          <a:p>
            <a:pPr lvl="0" algn="just"/>
            <a:r>
              <a:rPr lang="ru-RU" sz="1600" b="1" dirty="0" smtClean="0">
                <a:cs typeface="Vrinda" pitchFamily="34" charset="0"/>
              </a:rPr>
              <a:t>7. Сокращение </a:t>
            </a:r>
            <a:r>
              <a:rPr lang="ru-RU" sz="1600" b="1" dirty="0">
                <a:cs typeface="Vrinda" pitchFamily="34" charset="0"/>
              </a:rPr>
              <a:t>времени переналадки при помощи системы </a:t>
            </a:r>
            <a:r>
              <a:rPr lang="en-US" sz="1600" b="1" dirty="0">
                <a:latin typeface="Vrinda" pitchFamily="34" charset="0"/>
                <a:cs typeface="Vrinda" pitchFamily="34" charset="0"/>
              </a:rPr>
              <a:t>SMED</a:t>
            </a:r>
            <a:r>
              <a:rPr lang="ru-RU" sz="1600" b="1" dirty="0">
                <a:cs typeface="Vrinda" pitchFamily="34" charset="0"/>
              </a:rPr>
              <a:t>.</a:t>
            </a:r>
          </a:p>
          <a:p>
            <a:pPr lvl="0" algn="just"/>
            <a:r>
              <a:rPr lang="ru-RU" sz="1600" b="1" dirty="0" smtClean="0">
                <a:cs typeface="Vrinda" pitchFamily="34" charset="0"/>
              </a:rPr>
              <a:t>8. Примеры </a:t>
            </a:r>
            <a:r>
              <a:rPr lang="ru-RU" sz="1600" b="1" dirty="0">
                <a:cs typeface="Vrinda" pitchFamily="34" charset="0"/>
              </a:rPr>
              <a:t>«вытягивающей системы» </a:t>
            </a:r>
            <a:r>
              <a:rPr lang="en-US" sz="1600" b="1" dirty="0">
                <a:latin typeface="Vrinda" pitchFamily="34" charset="0"/>
                <a:cs typeface="Vrinda" pitchFamily="34" charset="0"/>
              </a:rPr>
              <a:t>CANBAN</a:t>
            </a:r>
            <a:r>
              <a:rPr lang="ru-RU" sz="1600" b="1" dirty="0">
                <a:cs typeface="Vrinda" pitchFamily="34" charset="0"/>
              </a:rPr>
              <a:t>.</a:t>
            </a:r>
          </a:p>
          <a:p>
            <a:pPr lvl="0" algn="just"/>
            <a:r>
              <a:rPr lang="ru-RU" sz="1600" b="1" dirty="0" smtClean="0">
                <a:cs typeface="Vrinda" pitchFamily="34" charset="0"/>
              </a:rPr>
              <a:t>9. Расчет </a:t>
            </a:r>
            <a:r>
              <a:rPr lang="ru-RU" sz="1600" b="1" dirty="0">
                <a:cs typeface="Vrinda" pitchFamily="34" charset="0"/>
              </a:rPr>
              <a:t>планового эффекта от внедрения инструментов </a:t>
            </a:r>
            <a:endParaRPr lang="ru-RU" sz="1600" b="1" dirty="0" smtClean="0">
              <a:cs typeface="Vrinda" pitchFamily="34" charset="0"/>
            </a:endParaRPr>
          </a:p>
          <a:p>
            <a:pPr lvl="0" algn="just"/>
            <a:r>
              <a:rPr lang="ru-RU" sz="1600" b="1" dirty="0" smtClean="0">
                <a:cs typeface="Vrinda" pitchFamily="34" charset="0"/>
              </a:rPr>
              <a:t>бережливого </a:t>
            </a:r>
            <a:r>
              <a:rPr lang="ru-RU" sz="1600" b="1" dirty="0">
                <a:cs typeface="Vrinda" pitchFamily="34" charset="0"/>
              </a:rPr>
              <a:t>производства.</a:t>
            </a:r>
          </a:p>
          <a:p>
            <a:pPr lvl="0" algn="just"/>
            <a:r>
              <a:rPr lang="ru-RU" sz="1600" b="1" dirty="0" smtClean="0">
                <a:cs typeface="Vrinda" pitchFamily="34" charset="0"/>
              </a:rPr>
              <a:t>10. Разработка </a:t>
            </a:r>
            <a:r>
              <a:rPr lang="ru-RU" sz="1600" b="1" dirty="0">
                <a:cs typeface="Vrinda" pitchFamily="34" charset="0"/>
              </a:rPr>
              <a:t>положения о системе «Улучшение».</a:t>
            </a:r>
          </a:p>
          <a:p>
            <a:pPr lvl="0" algn="just"/>
            <a:r>
              <a:rPr lang="ru-RU" sz="1600" b="1" dirty="0" smtClean="0">
                <a:cs typeface="Vrinda" pitchFamily="34" charset="0"/>
              </a:rPr>
              <a:t>11. Разработка </a:t>
            </a:r>
            <a:r>
              <a:rPr lang="ru-RU" sz="1600" b="1" dirty="0">
                <a:cs typeface="Vrinda" pitchFamily="34" charset="0"/>
              </a:rPr>
              <a:t>положения о системе 5 </a:t>
            </a:r>
            <a:r>
              <a:rPr lang="en-US" sz="1600" b="1" dirty="0">
                <a:latin typeface="Vrinda" pitchFamily="34" charset="0"/>
                <a:cs typeface="Vrinda" pitchFamily="34" charset="0"/>
              </a:rPr>
              <a:t>S</a:t>
            </a:r>
            <a:r>
              <a:rPr lang="ru-RU" sz="1600" b="1" dirty="0">
                <a:cs typeface="Vrinda" pitchFamily="34" charset="0"/>
              </a:rPr>
              <a:t>.</a:t>
            </a:r>
          </a:p>
          <a:p>
            <a:pPr algn="just"/>
            <a:r>
              <a:rPr lang="ru-RU" sz="1600" dirty="0">
                <a:cs typeface="Vrinda" pitchFamily="34" charset="0"/>
              </a:rPr>
              <a:t> </a:t>
            </a:r>
          </a:p>
          <a:p>
            <a:pPr algn="just"/>
            <a:endParaRPr lang="ru-RU" sz="1600" dirty="0">
              <a:cs typeface="Vrinda" pitchFamily="34" charset="0"/>
            </a:endParaRPr>
          </a:p>
        </p:txBody>
      </p:sp>
      <p:pic>
        <p:nvPicPr>
          <p:cNvPr id="5" name="Picture 2" descr="C:\Documents and Settings\u1420070\Рабочий стол\оборудование\Партфолио\Фото\IMAG08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r="24844"/>
          <a:stretch>
            <a:fillRect/>
          </a:stretch>
        </p:blipFill>
        <p:spPr bwMode="auto">
          <a:xfrm>
            <a:off x="7720013" y="1636961"/>
            <a:ext cx="142398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Documents and Settings\u1420070\Рабочий стол\оборудование\Партфолио\Фото\стало\S6001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19624"/>
            <a:ext cx="190976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Documents and Settings\u1420070\Рабочий стол\оборудование\Партфолио\Фото\стало\сборка  толкателя 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09" y="4545363"/>
            <a:ext cx="2046287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Documents and Settings\u1420070\Рабочий стол\оборудование\Партфолио\Фото\стало\P50400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12919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012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A37D7FA-80E0-4076-AA4E-6B293D9847D5}" type="slidenum">
              <a:rPr lang="ru-RU" altLang="en-US" sz="2600" smtClean="0">
                <a:solidFill>
                  <a:schemeClr val="bg2"/>
                </a:solidFill>
                <a:latin typeface="Arial Black" pitchFamily="34" charset="0"/>
              </a:rPr>
              <a:pPr/>
              <a:t>9</a:t>
            </a:fld>
            <a:endParaRPr lang="ru-RU" altLang="en-US" sz="2600" smtClean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941388" y="858838"/>
            <a:ext cx="3186112" cy="396875"/>
          </a:xfrm>
          <a:prstGeom prst="rect">
            <a:avLst/>
          </a:prstGeom>
          <a:solidFill>
            <a:srgbClr val="D75F00"/>
          </a:solidFill>
          <a:ln w="9525">
            <a:noFill/>
            <a:miter lim="800000"/>
            <a:headEnd/>
            <a:tailEnd/>
          </a:ln>
        </p:spPr>
        <p:txBody>
          <a:bodyPr lIns="104269" tIns="52135" rIns="104269" bIns="52135" anchor="ctr"/>
          <a:lstStyle/>
          <a:p>
            <a:pPr defTabSz="1042620">
              <a:lnSpc>
                <a:spcPct val="90000"/>
              </a:lnSpc>
              <a:defRPr/>
            </a:pPr>
            <a:r>
              <a:rPr lang="ru-RU" sz="1200" b="1" kern="0" dirty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МЕТОДИКИ РЕШЕНИЯ ПРОБЛЕМ</a:t>
            </a:r>
          </a:p>
        </p:txBody>
      </p:sp>
      <p:pic>
        <p:nvPicPr>
          <p:cNvPr id="24581" name="Picture 12" descr="C:\Users\u.45\Desktop\Новая папка\Фото\20161024_1619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382713"/>
            <a:ext cx="3783012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437063" y="858838"/>
            <a:ext cx="1552575" cy="314325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/>
        </p:spPr>
        <p:txBody>
          <a:bodyPr lIns="91395" tIns="45698" rIns="91395" bIns="45698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50506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101013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151520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202027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1009645" eaLnBrk="1" fontAlgn="auto" hangingPunct="1"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Диаграмма Исикавы</a:t>
            </a:r>
            <a:endParaRPr lang="en-US" sz="11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3" name="Picture 12" descr="C:\Users\u.45\Desktop\Новая папка\Фото\20161024_1619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t="5229" b="12854"/>
          <a:stretch>
            <a:fillRect/>
          </a:stretch>
        </p:blipFill>
        <p:spPr bwMode="auto">
          <a:xfrm>
            <a:off x="5989638" y="727074"/>
            <a:ext cx="18002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10088" y="3098800"/>
            <a:ext cx="1550987" cy="458788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/>
        </p:spPr>
        <p:txBody>
          <a:bodyPr lIns="91395" tIns="45698" rIns="91395" bIns="45698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50506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101013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151520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202027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1009645" eaLnBrk="1" fontAlgn="auto" hangingPunct="1"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Методики 5 почему?</a:t>
            </a:r>
            <a:endParaRPr lang="en-US" sz="11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5" name="Picture 12" descr="C:\Users\u.45\Desktop\Новая папка\Фото\20161024_1619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6" t="23616" r="18452" b="10381"/>
          <a:stretch>
            <a:fillRect/>
          </a:stretch>
        </p:blipFill>
        <p:spPr bwMode="auto">
          <a:xfrm>
            <a:off x="4503738" y="1873250"/>
            <a:ext cx="1817687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6718300" y="3052763"/>
            <a:ext cx="1900238" cy="458787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/>
        </p:spPr>
        <p:txBody>
          <a:bodyPr lIns="91395" tIns="45698" rIns="91395" bIns="45698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50506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101013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151520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202027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1009645" eaLnBrk="1" fontAlgn="auto" hangingPunct="1"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Методика мозгового штурма</a:t>
            </a:r>
            <a:endParaRPr lang="en-US" sz="11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7" name="Picture 12" descr="C:\Users\u.45\Desktop\Новая папка\Фото\20161024_1619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5" b="31354"/>
          <a:stretch>
            <a:fillRect/>
          </a:stretch>
        </p:blipFill>
        <p:spPr bwMode="auto">
          <a:xfrm>
            <a:off x="6718300" y="1873250"/>
            <a:ext cx="1620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9"/>
          <p:cNvSpPr txBox="1">
            <a:spLocks noChangeArrowheads="1"/>
          </p:cNvSpPr>
          <p:nvPr/>
        </p:nvSpPr>
        <p:spPr bwMode="auto">
          <a:xfrm>
            <a:off x="941388" y="3600450"/>
            <a:ext cx="3917950" cy="476250"/>
          </a:xfrm>
          <a:prstGeom prst="rect">
            <a:avLst/>
          </a:prstGeom>
          <a:solidFill>
            <a:srgbClr val="D75F00"/>
          </a:solidFill>
          <a:ln w="9525">
            <a:noFill/>
            <a:miter lim="800000"/>
            <a:headEnd/>
            <a:tailEnd/>
          </a:ln>
        </p:spPr>
        <p:txBody>
          <a:bodyPr lIns="104269" tIns="52135" rIns="104269" bIns="52135" anchor="ctr"/>
          <a:lstStyle/>
          <a:p>
            <a:pPr defTabSz="1042620">
              <a:lnSpc>
                <a:spcPct val="90000"/>
              </a:lnSpc>
              <a:defRPr/>
            </a:pPr>
            <a:r>
              <a:rPr lang="ru-RU" sz="1100" b="1" kern="0" dirty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КАРТА ПОТОКА СОЗДАНИЯ ЦЕННОСТЕЙ (КПЦ)</a:t>
            </a:r>
          </a:p>
        </p:txBody>
      </p:sp>
      <p:pic>
        <p:nvPicPr>
          <p:cNvPr id="24589" name="Picture 12" descr="C:\Users\u.45\Desktop\Новая папка\Фото\20161024_16193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3952875"/>
            <a:ext cx="20304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949825" y="3548063"/>
            <a:ext cx="1800225" cy="404812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/>
        </p:spPr>
        <p:txBody>
          <a:bodyPr lIns="91395" tIns="45698" rIns="91395" bIns="45698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50506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101013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151520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202027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1009645" eaLnBrk="1" fontAlgn="auto" hangingPunct="1">
              <a:spcAft>
                <a:spcPts val="0"/>
              </a:spcAft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Группа №1</a:t>
            </a: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91" name="Picture 12" descr="C:\Users\u.45\Desktop\Новая папка\Фото\20161024_16193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5" t="35699"/>
          <a:stretch>
            <a:fillRect/>
          </a:stretch>
        </p:blipFill>
        <p:spPr bwMode="auto">
          <a:xfrm>
            <a:off x="5346700" y="5557838"/>
            <a:ext cx="2201863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4503738" y="5154613"/>
            <a:ext cx="1800225" cy="403225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/>
        </p:spPr>
        <p:txBody>
          <a:bodyPr lIns="91395" tIns="45698" rIns="91395" bIns="45698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50506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101013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151520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202027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1009645" eaLnBrk="1" fontAlgn="auto" hangingPunct="1">
              <a:spcAft>
                <a:spcPts val="0"/>
              </a:spcAft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Группа №2</a:t>
            </a: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93" name="Picture 12" descr="C:\Users\u.45\Desktop\Новая папка\Фото\20161024_16193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329113"/>
            <a:ext cx="3646488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8592" y="174079"/>
            <a:ext cx="616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Северная железная дорога - филиал ОАО «РЖД»</a:t>
            </a:r>
          </a:p>
        </p:txBody>
      </p:sp>
    </p:spTree>
    <p:extLst>
      <p:ext uri="{BB962C8B-B14F-4D97-AF65-F5344CB8AC3E}">
        <p14:creationId xmlns:p14="http://schemas.microsoft.com/office/powerpoint/2010/main" val="4469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-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algn="l"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Шаблон-1</Template>
  <TotalTime>434</TotalTime>
  <Words>970</Words>
  <Application>Microsoft Office PowerPoint</Application>
  <PresentationFormat>Экран (4:3)</PresentationFormat>
  <Paragraphs>149</Paragraphs>
  <Slides>13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Шаблон-1</vt:lpstr>
      <vt:lpstr>Рисунок</vt:lpstr>
      <vt:lpstr>Clip</vt:lpstr>
      <vt:lpstr>Повышение результативности обучения через реализацию практикоориентированных программ    Федосеева Татьяна Евгеньевна    </vt:lpstr>
      <vt:lpstr> ФГБОУ ДПО «Государственная академия промышленного менеджмента имени Н.П. Пастухова» в рамках  ведомственной целевой программе «Повышение квалификации инженерно-технических кадров на 2015 – 2016 годы» в 2016 году провела обучение  525 специалистов, российские стажировки  106 специалистов, зарубежные стажировки 53 специалиста по программам:</vt:lpstr>
      <vt:lpstr>    </vt:lpstr>
      <vt:lpstr>Компании-ЗАКАЗЧИКИ:   132 организации </vt:lpstr>
      <vt:lpstr>ОСОБЕННОСТЬ ПРОГРАММ: ТЕХНОЛОГИЯ КОРПОРАТИВНОГО ОБУЧЕНИЯ</vt:lpstr>
      <vt:lpstr>Презентация PowerPoint</vt:lpstr>
      <vt:lpstr>Принципы ИП - технологии: 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Федосеева Татьяна Евгеньевна</dc:creator>
  <cp:lastModifiedBy>trofimova</cp:lastModifiedBy>
  <cp:revision>19</cp:revision>
  <dcterms:created xsi:type="dcterms:W3CDTF">2016-05-13T11:36:16Z</dcterms:created>
  <dcterms:modified xsi:type="dcterms:W3CDTF">2016-12-20T08:58:54Z</dcterms:modified>
</cp:coreProperties>
</file>