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6" r:id="rId3"/>
    <p:sldId id="277" r:id="rId4"/>
    <p:sldId id="278" r:id="rId5"/>
    <p:sldId id="268" r:id="rId6"/>
    <p:sldId id="269" r:id="rId7"/>
    <p:sldId id="270" r:id="rId8"/>
    <p:sldId id="258" r:id="rId9"/>
    <p:sldId id="259" r:id="rId10"/>
    <p:sldId id="285" r:id="rId11"/>
    <p:sldId id="279" r:id="rId12"/>
    <p:sldId id="286" r:id="rId13"/>
    <p:sldId id="287" r:id="rId14"/>
    <p:sldId id="265" r:id="rId15"/>
    <p:sldId id="288" r:id="rId16"/>
    <p:sldId id="25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9F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7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282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198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4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099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70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4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4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53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44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0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9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1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298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520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8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8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321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2" y="6237288"/>
            <a:ext cx="1328738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23852" y="868362"/>
            <a:ext cx="6048375" cy="731838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F8788-206A-42ED-A532-34D82BA57184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7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9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1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anticomplexity.org/konspekt-kruglogo-stola-universitety-3-0-v-nti/" TargetMode="External"/><Relationship Id="rId5" Type="http://schemas.openxmlformats.org/officeDocument/2006/relationships/hyperlink" Target="http://www.youtube.com/watch?v=DHfLF6G2JxQ" TargetMode="Externa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nticomplexity.org/konspekt-kruglogo-stola-universitety-3-0-v-nti/" TargetMode="External"/><Relationship Id="rId2" Type="http://schemas.openxmlformats.org/officeDocument/2006/relationships/hyperlink" Target="http://www.youtube.com/watch?v=DHfLF6G2JxQ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B1542F6-88A9-4301-8044-50490E1F4C73}" type="datetime1">
              <a:rPr lang="ru-RU" smtClean="0"/>
              <a:pPr/>
              <a:t>19.05.2016</a:t>
            </a:fld>
            <a:endParaRPr lang="ru-RU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6497" y="4077072"/>
            <a:ext cx="5184775" cy="647700"/>
          </a:xfrm>
        </p:spPr>
        <p:txBody>
          <a:bodyPr lIns="92075" tIns="46038" rIns="92075" bIns="46038">
            <a:normAutofit fontScale="85000" lnSpcReduction="20000"/>
          </a:bodyPr>
          <a:lstStyle/>
          <a:p>
            <a:pPr marL="766763" indent="-766763" eaLnBrk="1" hangingPunct="1">
              <a:lnSpc>
                <a:spcPct val="80000"/>
              </a:lnSpc>
              <a:defRPr/>
            </a:pPr>
            <a:r>
              <a:rPr lang="ru-RU" sz="4000" dirty="0" smtClean="0">
                <a:solidFill>
                  <a:srgbClr val="3538B9"/>
                </a:solidFill>
              </a:rPr>
              <a:t>    </a:t>
            </a:r>
            <a:r>
              <a:rPr lang="ru-RU" sz="2400" b="1" dirty="0" smtClean="0">
                <a:solidFill>
                  <a:srgbClr val="3538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Нина Н. </a:t>
            </a:r>
            <a:r>
              <a:rPr lang="ru-RU" sz="2400" b="1" dirty="0" err="1" smtClean="0">
                <a:solidFill>
                  <a:srgbClr val="3538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Аниськина</a:t>
            </a:r>
            <a:endParaRPr lang="ru-RU" sz="2400" b="1" dirty="0" smtClean="0">
              <a:solidFill>
                <a:srgbClr val="3538B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66763" indent="-766763" eaLnBrk="1" hangingPunct="1">
              <a:lnSpc>
                <a:spcPct val="80000"/>
              </a:lnSpc>
              <a:defRPr/>
            </a:pPr>
            <a:r>
              <a:rPr lang="ru-RU" sz="2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endParaRPr lang="ru-RU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77913" lvl="1" eaLnBrk="1" hangingPunct="1">
              <a:lnSpc>
                <a:spcPct val="80000"/>
              </a:lnSpc>
              <a:spcBef>
                <a:spcPct val="0"/>
              </a:spcBef>
              <a:defRPr/>
            </a:pPr>
            <a:endParaRPr lang="ru-RU" sz="2600" dirty="0" smtClean="0"/>
          </a:p>
        </p:txBody>
      </p:sp>
      <p:sp>
        <p:nvSpPr>
          <p:cNvPr id="5123" name="Text Box 3" descr="10%"/>
          <p:cNvSpPr txBox="1">
            <a:spLocks noChangeArrowheads="1"/>
          </p:cNvSpPr>
          <p:nvPr/>
        </p:nvSpPr>
        <p:spPr bwMode="auto">
          <a:xfrm>
            <a:off x="5791200" y="5943648"/>
            <a:ext cx="3200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ru-RU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Телефон:</a:t>
            </a:r>
            <a:r>
              <a:rPr lang="ru-RU" b="1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+7 4852 </a:t>
            </a:r>
            <a:r>
              <a:rPr lang="ru-RU" sz="2000" b="1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30 35 83</a:t>
            </a:r>
            <a:r>
              <a:rPr lang="ru-RU" b="1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</a:t>
            </a:r>
          </a:p>
          <a:p>
            <a:pPr eaLnBrk="0" hangingPunct="0">
              <a:defRPr/>
            </a:pPr>
            <a:r>
              <a:rPr lang="en-US" b="1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E-mail:</a:t>
            </a: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  <a:r>
              <a:rPr lang="en-US" sz="2000" b="1">
                <a:solidFill>
                  <a:srgbClr val="B41E1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rector@gapm.ru</a:t>
            </a:r>
            <a:endParaRPr lang="ru-RU" sz="2000" b="1">
              <a:solidFill>
                <a:srgbClr val="B41E1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9" name="Text Box 7" descr="10%"/>
          <p:cNvSpPr txBox="1">
            <a:spLocks noChangeArrowheads="1"/>
          </p:cNvSpPr>
          <p:nvPr/>
        </p:nvSpPr>
        <p:spPr bwMode="auto">
          <a:xfrm>
            <a:off x="1905000" y="4620209"/>
            <a:ext cx="70104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95350" indent="-895350"/>
            <a:r>
              <a:rPr lang="ru-RU" sz="1600" b="1" i="1" dirty="0">
                <a:latin typeface="Bookman Old Style" pitchFamily="18" charset="0"/>
              </a:rPr>
              <a:t>з</a:t>
            </a:r>
            <a:r>
              <a:rPr lang="ru-RU" sz="1600" b="1" i="1" dirty="0" smtClean="0">
                <a:latin typeface="Bookman Old Style" pitchFamily="18" charset="0"/>
              </a:rPr>
              <a:t>аместитель председателя Комиссии </a:t>
            </a:r>
            <a:r>
              <a:rPr lang="ru-RU" sz="1600" b="1" i="1" dirty="0" err="1" smtClean="0">
                <a:latin typeface="Bookman Old Style" pitchFamily="18" charset="0"/>
              </a:rPr>
              <a:t>Минобрнауки</a:t>
            </a:r>
            <a:r>
              <a:rPr lang="ru-RU" sz="1600" b="1" i="1" dirty="0" smtClean="0">
                <a:latin typeface="Bookman Old Style" pitchFamily="18" charset="0"/>
              </a:rPr>
              <a:t> России по развитию ДПО</a:t>
            </a:r>
          </a:p>
          <a:p>
            <a:r>
              <a:rPr lang="ru-RU" sz="1600" b="1" i="1" dirty="0" smtClean="0">
                <a:latin typeface="Bookman Old Style" pitchFamily="18" charset="0"/>
              </a:rPr>
              <a:t>президент </a:t>
            </a:r>
            <a:r>
              <a:rPr lang="ru-RU" sz="1600" b="1" i="1" dirty="0">
                <a:latin typeface="Bookman Old Style" pitchFamily="18" charset="0"/>
              </a:rPr>
              <a:t>Союза </a:t>
            </a:r>
            <a:r>
              <a:rPr lang="ru-RU" sz="1600" b="1" i="1" dirty="0" smtClean="0">
                <a:latin typeface="Bookman Old Style" pitchFamily="18" charset="0"/>
              </a:rPr>
              <a:t>ДПО;</a:t>
            </a:r>
          </a:p>
          <a:p>
            <a:r>
              <a:rPr lang="ru-RU" sz="1600" b="1" i="1" dirty="0">
                <a:latin typeface="Bookman Old Style" pitchFamily="18" charset="0"/>
              </a:rPr>
              <a:t>р</a:t>
            </a:r>
            <a:r>
              <a:rPr lang="ru-RU" sz="1600" b="1" i="1" dirty="0" smtClean="0">
                <a:latin typeface="Bookman Old Style" pitchFamily="18" charset="0"/>
              </a:rPr>
              <a:t>ектор </a:t>
            </a:r>
            <a:r>
              <a:rPr lang="ru-RU" sz="1600" b="1" i="1" dirty="0">
                <a:latin typeface="Bookman Old Style" pitchFamily="18" charset="0"/>
              </a:rPr>
              <a:t>Государственной академии промышленного 	</a:t>
            </a:r>
            <a:r>
              <a:rPr lang="ru-RU" sz="1600" b="1" i="1" dirty="0" smtClean="0">
                <a:latin typeface="Bookman Old Style" pitchFamily="18" charset="0"/>
              </a:rPr>
              <a:t>	менеджмента </a:t>
            </a:r>
            <a:r>
              <a:rPr lang="ru-RU" sz="1600" b="1" i="1" dirty="0">
                <a:latin typeface="Bookman Old Style" pitchFamily="18" charset="0"/>
              </a:rPr>
              <a:t>имени </a:t>
            </a:r>
            <a:r>
              <a:rPr lang="ru-RU" sz="1600" b="1" i="1" dirty="0" smtClean="0">
                <a:latin typeface="Bookman Old Style" pitchFamily="18" charset="0"/>
              </a:rPr>
              <a:t>Н.П.Пастухова</a:t>
            </a:r>
            <a:endParaRPr lang="ru-RU" sz="1600" b="1" i="1" dirty="0">
              <a:latin typeface="Bookman Old Style" pitchFamily="18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7545" y="2057400"/>
            <a:ext cx="8130356" cy="13716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Задачи дополнительного профессионального образования в развитии Национальной Технологической Инициативы Университетов 3.0</a:t>
            </a: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1618928" y="685116"/>
            <a:ext cx="2895600" cy="69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i="1" dirty="0">
                <a:solidFill>
                  <a:schemeClr val="accent5">
                    <a:lumMod val="25000"/>
                  </a:schemeClr>
                </a:solidFill>
              </a:rPr>
              <a:t>Государственная академия </a:t>
            </a:r>
          </a:p>
          <a:p>
            <a:pPr>
              <a:defRPr/>
            </a:pPr>
            <a:r>
              <a:rPr lang="ru-RU" sz="1300" b="1" i="1" dirty="0">
                <a:solidFill>
                  <a:schemeClr val="accent5">
                    <a:lumMod val="25000"/>
                  </a:schemeClr>
                </a:solidFill>
              </a:rPr>
              <a:t>промышленного менеджмента </a:t>
            </a:r>
          </a:p>
          <a:p>
            <a:pPr>
              <a:defRPr/>
            </a:pPr>
            <a:r>
              <a:rPr lang="ru-RU" sz="1300" b="1" i="1" dirty="0">
                <a:solidFill>
                  <a:schemeClr val="accent5">
                    <a:lumMod val="25000"/>
                  </a:schemeClr>
                </a:solidFill>
              </a:rPr>
              <a:t>имени  Н.П. ПАСТУХОВА</a:t>
            </a:r>
          </a:p>
        </p:txBody>
      </p:sp>
      <p:pic>
        <p:nvPicPr>
          <p:cNvPr id="10" name="Picture 1031" descr="gpm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03"/>
            <a:ext cx="1295400" cy="124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897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74" y="404664"/>
            <a:ext cx="8261882" cy="14401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Университет 3.0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700" dirty="0"/>
              <a:t>- это </a:t>
            </a:r>
            <a:r>
              <a:rPr lang="ru-RU" sz="2700" dirty="0" smtClean="0"/>
              <a:t>фундаментальная </a:t>
            </a:r>
            <a:r>
              <a:rPr lang="ru-RU" sz="2700" dirty="0"/>
              <a:t>инфраструктура, на основании которой </a:t>
            </a:r>
            <a:r>
              <a:rPr lang="ru-RU" sz="2700" dirty="0" smtClean="0"/>
              <a:t>вырастают </a:t>
            </a:r>
            <a:r>
              <a:rPr lang="ru-RU" sz="2700" dirty="0" err="1"/>
              <a:t>стартапы</a:t>
            </a:r>
            <a:r>
              <a:rPr lang="ru-RU" sz="2700" dirty="0"/>
              <a:t>. </a:t>
            </a: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8010" y="1938312"/>
            <a:ext cx="792088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ru-RU" sz="2400" dirty="0">
                <a:solidFill>
                  <a:srgbClr val="000000"/>
                </a:solidFill>
              </a:rPr>
              <a:t>В концепции Университета 3.0 слиты и качества нового </a:t>
            </a:r>
            <a:r>
              <a:rPr lang="ru-RU" sz="2400" dirty="0" smtClean="0">
                <a:solidFill>
                  <a:srgbClr val="000000"/>
                </a:solidFill>
              </a:rPr>
              <a:t>поколения (следующие </a:t>
            </a:r>
            <a:r>
              <a:rPr lang="ru-RU" sz="2400" dirty="0">
                <a:solidFill>
                  <a:srgbClr val="000000"/>
                </a:solidFill>
              </a:rPr>
              <a:t>шаги за </a:t>
            </a:r>
            <a:r>
              <a:rPr lang="ru-RU" sz="2400" dirty="0" err="1">
                <a:solidFill>
                  <a:srgbClr val="000000"/>
                </a:solidFill>
              </a:rPr>
              <a:t>стартапами</a:t>
            </a:r>
            <a:r>
              <a:rPr lang="ru-RU" sz="2400" dirty="0">
                <a:solidFill>
                  <a:srgbClr val="000000"/>
                </a:solidFill>
              </a:rPr>
              <a:t> 3.0</a:t>
            </a:r>
            <a:r>
              <a:rPr lang="ru-RU" sz="2400" dirty="0" smtClean="0">
                <a:solidFill>
                  <a:srgbClr val="000000"/>
                </a:solidFill>
              </a:rPr>
              <a:t>.):</a:t>
            </a:r>
            <a:r>
              <a:rPr lang="ru-RU" sz="2400" dirty="0">
                <a:solidFill>
                  <a:srgbClr val="000000"/>
                </a:solidFill>
              </a:rPr>
              <a:t> </a:t>
            </a:r>
            <a:endParaRPr lang="ru-RU" sz="2400" dirty="0" smtClean="0">
              <a:solidFill>
                <a:srgbClr val="000000"/>
              </a:solidFill>
            </a:endParaRPr>
          </a:p>
          <a:p>
            <a:pPr lvl="1"/>
            <a:r>
              <a:rPr lang="ru-RU" sz="2400" dirty="0" smtClean="0">
                <a:solidFill>
                  <a:srgbClr val="000000"/>
                </a:solidFill>
              </a:rPr>
              <a:t>университет </a:t>
            </a:r>
            <a:r>
              <a:rPr lang="ru-RU" sz="2400" dirty="0">
                <a:solidFill>
                  <a:srgbClr val="000000"/>
                </a:solidFill>
              </a:rPr>
              <a:t>как реактор экосистемы, как центр создания отрасли  </a:t>
            </a:r>
            <a:endParaRPr lang="ru-RU" sz="2400" dirty="0" smtClean="0">
              <a:solidFill>
                <a:srgbClr val="000000"/>
              </a:solidFill>
            </a:endParaRPr>
          </a:p>
          <a:p>
            <a:pPr marL="0" lvl="1">
              <a:spcBef>
                <a:spcPts val="600"/>
              </a:spcBef>
            </a:pPr>
            <a:r>
              <a:rPr lang="ru-RU" sz="2400" b="1" u="sng" dirty="0" smtClean="0">
                <a:solidFill>
                  <a:srgbClr val="0070C0"/>
                </a:solidFill>
              </a:rPr>
              <a:t>Концепция </a:t>
            </a:r>
            <a:r>
              <a:rPr lang="ru-RU" sz="2400" b="1" u="sng" dirty="0">
                <a:solidFill>
                  <a:srgbClr val="0070C0"/>
                </a:solidFill>
              </a:rPr>
              <a:t>Университета 3.0.</a:t>
            </a:r>
            <a:r>
              <a:rPr lang="ru-RU" sz="2400" b="1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ru-RU" sz="2400" b="1" dirty="0" smtClean="0">
                <a:solidFill>
                  <a:prstClr val="black">
                    <a:tint val="75000"/>
                  </a:prstClr>
                </a:solidFill>
              </a:rPr>
              <a:t>– </a:t>
            </a:r>
            <a:r>
              <a:rPr lang="ru-RU" sz="2400" dirty="0" smtClean="0"/>
              <a:t>это не </a:t>
            </a:r>
            <a:r>
              <a:rPr lang="ru-RU" sz="2400" dirty="0"/>
              <a:t>только </a:t>
            </a:r>
            <a:r>
              <a:rPr lang="ru-RU" sz="2400" dirty="0" smtClean="0"/>
              <a:t>образование </a:t>
            </a:r>
            <a:r>
              <a:rPr lang="ru-RU" sz="2400" dirty="0"/>
              <a:t>и исследования, но и технологические и бизнес-компетенции и предпринимательская культура. Университет – центр изменений, агент развития региона, отраслей, страны. Приоритет на развитии компетенций лидерства.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6" y="5868650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175956" y="56612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>
                <a:solidFill>
                  <a:srgbClr val="7030A0"/>
                </a:solidFill>
              </a:rPr>
              <a:t>На Клондайке более всего заработали не те, кто мыл золото, а те, кто продавал им </a:t>
            </a:r>
            <a:r>
              <a:rPr lang="ru-RU" i="1" dirty="0" smtClean="0">
                <a:solidFill>
                  <a:srgbClr val="7030A0"/>
                </a:solidFill>
              </a:rPr>
              <a:t>лопаты!</a:t>
            </a:r>
            <a:endParaRPr lang="ru-RU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1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136904" cy="4608512"/>
          </a:xfrm>
        </p:spPr>
        <p:txBody>
          <a:bodyPr>
            <a:noAutofit/>
          </a:bodyPr>
          <a:lstStyle/>
          <a:p>
            <a:pPr marL="450850" indent="-450850" algn="l">
              <a:spcBef>
                <a:spcPts val="600"/>
              </a:spcBef>
            </a:pPr>
            <a:r>
              <a:rPr lang="ru-RU" sz="1600" b="1" dirty="0">
                <a:solidFill>
                  <a:srgbClr val="0070C0"/>
                </a:solidFill>
              </a:rPr>
              <a:t>Патологическая отсталость. </a:t>
            </a:r>
            <a:r>
              <a:rPr lang="ru-RU" sz="1600" dirty="0">
                <a:solidFill>
                  <a:schemeClr val="tx1"/>
                </a:solidFill>
              </a:rPr>
              <a:t>Университеты – лидеры, должны </a:t>
            </a:r>
            <a:r>
              <a:rPr lang="ru-RU" sz="1600" dirty="0" smtClean="0">
                <a:solidFill>
                  <a:schemeClr val="tx1"/>
                </a:solidFill>
              </a:rPr>
              <a:t>опережать </a:t>
            </a:r>
            <a:r>
              <a:rPr lang="ru-RU" sz="1600" dirty="0">
                <a:solidFill>
                  <a:schemeClr val="tx1"/>
                </a:solidFill>
              </a:rPr>
              <a:t>до уровня запредельной </a:t>
            </a:r>
            <a:r>
              <a:rPr lang="ru-RU" sz="1600" dirty="0" smtClean="0">
                <a:solidFill>
                  <a:schemeClr val="tx1"/>
                </a:solidFill>
              </a:rPr>
              <a:t>непонятности, жить </a:t>
            </a:r>
            <a:r>
              <a:rPr lang="ru-RU" sz="1600" dirty="0">
                <a:solidFill>
                  <a:schemeClr val="tx1"/>
                </a:solidFill>
              </a:rPr>
              <a:t>будущим, в котором будут жить их студенты, когда получат </a:t>
            </a:r>
            <a:r>
              <a:rPr lang="ru-RU" sz="1600" dirty="0" smtClean="0">
                <a:solidFill>
                  <a:schemeClr val="tx1"/>
                </a:solidFill>
              </a:rPr>
              <a:t>специальность</a:t>
            </a:r>
          </a:p>
          <a:p>
            <a:pPr marL="450850" indent="-450850" algn="l">
              <a:spcBef>
                <a:spcPts val="60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Вторичность</a:t>
            </a:r>
            <a:r>
              <a:rPr lang="ru-RU" sz="1600" b="1" dirty="0">
                <a:solidFill>
                  <a:srgbClr val="0070C0"/>
                </a:solidFill>
              </a:rPr>
              <a:t>. </a:t>
            </a:r>
            <a:r>
              <a:rPr lang="ru-RU" sz="1600" dirty="0">
                <a:solidFill>
                  <a:schemeClr val="tx1"/>
                </a:solidFill>
              </a:rPr>
              <a:t>Ни студенты, ни большая часть ППС не являются лидерами рынка в части компетенций – а потому им вечно придется доучиваться самостоятельно или в компаниях. </a:t>
            </a:r>
            <a:endParaRPr lang="ru-RU" sz="1600" dirty="0" smtClean="0">
              <a:solidFill>
                <a:schemeClr val="tx1"/>
              </a:solidFill>
            </a:endParaRPr>
          </a:p>
          <a:p>
            <a:pPr marL="450850" indent="-450850" algn="l">
              <a:spcBef>
                <a:spcPts val="600"/>
              </a:spcBef>
            </a:pPr>
            <a:r>
              <a:rPr lang="ru-RU" sz="1600" b="1" dirty="0" err="1" smtClean="0">
                <a:solidFill>
                  <a:srgbClr val="0070C0"/>
                </a:solidFill>
              </a:rPr>
              <a:t>Клановость</a:t>
            </a:r>
            <a:r>
              <a:rPr lang="ru-RU" sz="1600" b="1" dirty="0">
                <a:solidFill>
                  <a:srgbClr val="0070C0"/>
                </a:solidFill>
              </a:rPr>
              <a:t>.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Спрос на высшее образование – элемент статусного потребления. Доступ к рынку статусов – административная рента, потому ее менеджмент – это рентный менеджмент. Потому всегда только «свои», только клановая система повышения. «Чужие здесь не ходят» </a:t>
            </a:r>
            <a:endParaRPr lang="ru-RU" sz="1600" dirty="0" smtClean="0">
              <a:solidFill>
                <a:schemeClr val="tx1"/>
              </a:solidFill>
            </a:endParaRPr>
          </a:p>
          <a:p>
            <a:pPr marL="450850" indent="-450850" algn="l">
              <a:spcBef>
                <a:spcPts val="60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Удержание </a:t>
            </a:r>
            <a:r>
              <a:rPr lang="ru-RU" sz="1600" b="1" dirty="0">
                <a:solidFill>
                  <a:srgbClr val="0070C0"/>
                </a:solidFill>
              </a:rPr>
              <a:t>ресурсов. </a:t>
            </a:r>
            <a:r>
              <a:rPr lang="ru-RU" sz="1600" dirty="0">
                <a:solidFill>
                  <a:schemeClr val="tx1"/>
                </a:solidFill>
              </a:rPr>
              <a:t>Приоритет по распределению ресурсов – для «своих», кто прижился и кто «доказал преданность». Привлечение суперзвезд для лакировки убогости среднего звена. Отсутствие позиций для «молодых волков» </a:t>
            </a:r>
            <a:endParaRPr lang="ru-RU" sz="1600" dirty="0" smtClean="0">
              <a:solidFill>
                <a:schemeClr val="tx1"/>
              </a:solidFill>
            </a:endParaRPr>
          </a:p>
          <a:p>
            <a:pPr marL="450850" indent="-450850" algn="l">
              <a:spcBef>
                <a:spcPts val="600"/>
              </a:spcBef>
            </a:pPr>
            <a:r>
              <a:rPr lang="ru-RU" sz="1600" b="1" dirty="0" err="1" smtClean="0">
                <a:solidFill>
                  <a:srgbClr val="0070C0"/>
                </a:solidFill>
              </a:rPr>
              <a:t>Местячковость</a:t>
            </a: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ru-RU" sz="1600" b="1" dirty="0">
                <a:solidFill>
                  <a:srgbClr val="0070C0"/>
                </a:solidFill>
              </a:rPr>
              <a:t>и узость функций. </a:t>
            </a:r>
            <a:r>
              <a:rPr lang="ru-RU" sz="1600" dirty="0">
                <a:solidFill>
                  <a:schemeClr val="tx1"/>
                </a:solidFill>
              </a:rPr>
              <a:t>Университет по-прежнему – поставщик кадров и немного – идей и технологий. Однако университет будущего – это реактор, создающий и трансформирующий регионы, отрасли, страны. Нет адекватного горизонта – нет ресурсов – нет </a:t>
            </a:r>
            <a:r>
              <a:rPr lang="ru-RU" sz="1600" dirty="0" smtClean="0">
                <a:solidFill>
                  <a:schemeClr val="tx1"/>
                </a:solidFill>
              </a:rPr>
              <a:t>результатов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7584" y="539388"/>
            <a:ext cx="7288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АСИ ХАРАКТЕРИЗУЕТ ОЩЕЕ СОСТОЯНИЕ РОССИЙСКИХ УНИВЕРСИТЕТОВ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68650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258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028" y="908720"/>
            <a:ext cx="8640960" cy="5760640"/>
          </a:xfrm>
        </p:spPr>
        <p:txBody>
          <a:bodyPr>
            <a:noAutofit/>
          </a:bodyPr>
          <a:lstStyle/>
          <a:p>
            <a:pPr algn="l"/>
            <a:r>
              <a:rPr lang="ru-RU" sz="1800" b="1" u="sng" dirty="0">
                <a:solidFill>
                  <a:srgbClr val="0070C0"/>
                </a:solidFill>
              </a:rPr>
              <a:t>Принудительный фокус на будущем</a:t>
            </a:r>
            <a:r>
              <a:rPr lang="ru-RU" sz="1800" b="1" dirty="0">
                <a:solidFill>
                  <a:srgbClr val="0070C0"/>
                </a:solidFill>
              </a:rPr>
              <a:t>. </a:t>
            </a:r>
            <a:endParaRPr lang="ru-RU" sz="1800" b="1" dirty="0" smtClean="0">
              <a:solidFill>
                <a:srgbClr val="0070C0"/>
              </a:solidFill>
            </a:endParaRPr>
          </a:p>
          <a:p>
            <a:pPr lvl="1" algn="l"/>
            <a:r>
              <a:rPr lang="ru-RU" sz="1400" dirty="0" smtClean="0">
                <a:solidFill>
                  <a:schemeClr val="tx1"/>
                </a:solidFill>
              </a:rPr>
              <a:t>Жесткая </a:t>
            </a:r>
            <a:r>
              <a:rPr lang="ru-RU" sz="1400" dirty="0">
                <a:solidFill>
                  <a:schemeClr val="tx1"/>
                </a:solidFill>
              </a:rPr>
              <a:t>привязка целевых показателей к успешности работы в рамках НТИ, </a:t>
            </a:r>
            <a:r>
              <a:rPr lang="ru-RU" sz="1400" dirty="0" smtClean="0">
                <a:solidFill>
                  <a:schemeClr val="tx1"/>
                </a:solidFill>
              </a:rPr>
              <a:t>стратегического планирования </a:t>
            </a:r>
            <a:r>
              <a:rPr lang="ru-RU" sz="1400" dirty="0">
                <a:solidFill>
                  <a:schemeClr val="tx1"/>
                </a:solidFill>
              </a:rPr>
              <a:t>планирования, </a:t>
            </a:r>
            <a:r>
              <a:rPr lang="ru-RU" sz="1400" dirty="0" err="1">
                <a:solidFill>
                  <a:schemeClr val="tx1"/>
                </a:solidFill>
              </a:rPr>
              <a:t>форсайтинга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  <a:r>
              <a:rPr lang="ru-RU" sz="1400" dirty="0" smtClean="0">
                <a:solidFill>
                  <a:schemeClr val="tx1"/>
                </a:solidFill>
              </a:rPr>
              <a:t>Оценка </a:t>
            </a:r>
            <a:r>
              <a:rPr lang="ru-RU" sz="1400" dirty="0">
                <a:solidFill>
                  <a:schemeClr val="tx1"/>
                </a:solidFill>
              </a:rPr>
              <a:t>качества визионерства – с помощью глобальных профессионалов, «совет пророков</a:t>
            </a:r>
            <a:r>
              <a:rPr lang="ru-RU" sz="1400" dirty="0" smtClean="0">
                <a:solidFill>
                  <a:schemeClr val="tx1"/>
                </a:solidFill>
              </a:rPr>
              <a:t>».</a:t>
            </a:r>
          </a:p>
          <a:p>
            <a:pPr algn="l"/>
            <a:r>
              <a:rPr lang="ru-RU" sz="1800" b="1" u="sng" dirty="0">
                <a:solidFill>
                  <a:srgbClr val="0070C0"/>
                </a:solidFill>
              </a:rPr>
              <a:t>Профессии </a:t>
            </a:r>
            <a:r>
              <a:rPr lang="ru-RU" sz="1800" b="1" u="sng" dirty="0">
                <a:solidFill>
                  <a:srgbClr val="0070C0"/>
                </a:solidFill>
              </a:rPr>
              <a:t>будущего. </a:t>
            </a:r>
            <a:endParaRPr lang="ru-RU" sz="1800" b="1" u="sng" dirty="0" smtClean="0">
              <a:solidFill>
                <a:srgbClr val="0070C0"/>
              </a:solidFill>
            </a:endParaRPr>
          </a:p>
          <a:p>
            <a:pPr lvl="1" algn="l"/>
            <a:r>
              <a:rPr lang="ru-RU" sz="1400" dirty="0">
                <a:solidFill>
                  <a:schemeClr val="tx1"/>
                </a:solidFill>
              </a:rPr>
              <a:t>Жесткий </a:t>
            </a:r>
            <a:r>
              <a:rPr lang="ru-RU" sz="1400" dirty="0">
                <a:solidFill>
                  <a:schemeClr val="tx1"/>
                </a:solidFill>
              </a:rPr>
              <a:t>фокус на создание не менее 3х направлений в год, с переводом на профессии будущего не менее 10% студентов. Только в кооперации с рынком и компаниями. Создание совета рынка по перспективным кадрам с индустриальными лидерами – российскими и глобальными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1800" b="1" u="sng" dirty="0">
                <a:solidFill>
                  <a:srgbClr val="0070C0"/>
                </a:solidFill>
              </a:rPr>
              <a:t>Открытость </a:t>
            </a:r>
            <a:r>
              <a:rPr lang="ru-RU" sz="1800" b="1" u="sng" dirty="0">
                <a:solidFill>
                  <a:srgbClr val="0070C0"/>
                </a:solidFill>
              </a:rPr>
              <a:t>и прозрачность управления. </a:t>
            </a:r>
            <a:endParaRPr lang="ru-RU" sz="1800" b="1" u="sng" dirty="0" smtClean="0">
              <a:solidFill>
                <a:srgbClr val="0070C0"/>
              </a:solidFill>
            </a:endParaRPr>
          </a:p>
          <a:p>
            <a:pPr lvl="1" algn="l"/>
            <a:r>
              <a:rPr lang="ru-RU" sz="1400" dirty="0">
                <a:solidFill>
                  <a:schemeClr val="tx1"/>
                </a:solidFill>
              </a:rPr>
              <a:t>Профессионалы </a:t>
            </a:r>
            <a:r>
              <a:rPr lang="ru-RU" sz="1400" dirty="0">
                <a:solidFill>
                  <a:schemeClr val="tx1"/>
                </a:solidFill>
              </a:rPr>
              <a:t>с кросс- дисциплинарным опытом – в управление. </a:t>
            </a:r>
            <a:r>
              <a:rPr lang="ru-RU" sz="1400" dirty="0" err="1">
                <a:solidFill>
                  <a:schemeClr val="tx1"/>
                </a:solidFill>
              </a:rPr>
              <a:t>Набсоветы</a:t>
            </a:r>
            <a:r>
              <a:rPr lang="ru-RU" sz="1400" dirty="0">
                <a:solidFill>
                  <a:schemeClr val="tx1"/>
                </a:solidFill>
              </a:rPr>
              <a:t> – из числа предпринимателей и визионеров. Развитие </a:t>
            </a:r>
            <a:r>
              <a:rPr lang="ru-RU" sz="1400" dirty="0" err="1">
                <a:solidFill>
                  <a:schemeClr val="tx1"/>
                </a:solidFill>
              </a:rPr>
              <a:t>инновационно</a:t>
            </a:r>
            <a:r>
              <a:rPr lang="ru-RU" sz="1400" dirty="0">
                <a:solidFill>
                  <a:schemeClr val="tx1"/>
                </a:solidFill>
              </a:rPr>
              <a:t>-технологического блока – людьми из бизнеса с доказанными трек-рекордами. Жесткая привязка KPI высшего руководства к уровню открытости университетов для индустрий, инвестиций, предпринимательства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1800" b="1" u="sng" dirty="0">
                <a:solidFill>
                  <a:srgbClr val="0070C0"/>
                </a:solidFill>
              </a:rPr>
              <a:t>Расширение ресурсов для преобразований. </a:t>
            </a:r>
            <a:endParaRPr lang="ru-RU" sz="1800" b="1" u="sng" dirty="0" smtClean="0">
              <a:solidFill>
                <a:srgbClr val="0070C0"/>
              </a:solidFill>
            </a:endParaRPr>
          </a:p>
          <a:p>
            <a:pPr lvl="1" algn="l"/>
            <a:r>
              <a:rPr lang="ru-RU" sz="1400" dirty="0">
                <a:solidFill>
                  <a:schemeClr val="tx1"/>
                </a:solidFill>
              </a:rPr>
              <a:t>Привлечение глобальных визионеров, корпораций, инвесторов. Создание советов «пророков» и партнеров. Прививка навыка и вкуса к опережающему развитию. </a:t>
            </a:r>
          </a:p>
          <a:p>
            <a:pPr algn="l"/>
            <a:r>
              <a:rPr lang="ru-RU" sz="1800" b="1" u="sng" dirty="0">
                <a:solidFill>
                  <a:srgbClr val="0070C0"/>
                </a:solidFill>
              </a:rPr>
              <a:t>Обучение текущих команд, выращивание и привлечение звезд. </a:t>
            </a:r>
            <a:endParaRPr lang="ru-RU" sz="1800" b="1" u="sng" dirty="0" smtClean="0">
              <a:solidFill>
                <a:srgbClr val="0070C0"/>
              </a:solidFill>
            </a:endParaRPr>
          </a:p>
          <a:p>
            <a:pPr lvl="1" algn="l"/>
            <a:r>
              <a:rPr lang="ru-RU" sz="1400" dirty="0">
                <a:solidFill>
                  <a:schemeClr val="tx1"/>
                </a:solidFill>
              </a:rPr>
              <a:t>Контакты </a:t>
            </a:r>
            <a:r>
              <a:rPr lang="ru-RU" sz="1400" dirty="0">
                <a:solidFill>
                  <a:schemeClr val="tx1"/>
                </a:solidFill>
              </a:rPr>
              <a:t>с лучшим мировым опытом и экспертизой, партнерство с лидерами, </a:t>
            </a:r>
            <a:r>
              <a:rPr lang="ru-RU" sz="1400" dirty="0" err="1">
                <a:solidFill>
                  <a:schemeClr val="tx1"/>
                </a:solidFill>
              </a:rPr>
              <a:t>коллаборация</a:t>
            </a:r>
            <a:r>
              <a:rPr lang="ru-RU" sz="1400" dirty="0">
                <a:solidFill>
                  <a:schemeClr val="tx1"/>
                </a:solidFill>
              </a:rPr>
              <a:t> с успешными, вхождение в лидерские проекты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  <a:p>
            <a:pPr algn="l"/>
            <a:r>
              <a:rPr lang="ru-RU" sz="1800" b="1" u="sng" dirty="0">
                <a:solidFill>
                  <a:srgbClr val="0070C0"/>
                </a:solidFill>
              </a:rPr>
              <a:t>Поиск потенциальных звезд</a:t>
            </a:r>
            <a:r>
              <a:rPr lang="ru-RU" sz="1800" b="1" u="sng" dirty="0" smtClean="0">
                <a:solidFill>
                  <a:srgbClr val="0070C0"/>
                </a:solidFill>
              </a:rPr>
              <a:t>.</a:t>
            </a:r>
          </a:p>
          <a:p>
            <a:pPr lvl="1" algn="l"/>
            <a:r>
              <a:rPr lang="ru-RU" sz="1400" dirty="0">
                <a:solidFill>
                  <a:schemeClr val="tx1"/>
                </a:solidFill>
              </a:rPr>
              <a:t>Создание </a:t>
            </a:r>
            <a:r>
              <a:rPr lang="ru-RU" sz="1400" dirty="0">
                <a:solidFill>
                  <a:schemeClr val="tx1"/>
                </a:solidFill>
              </a:rPr>
              <a:t>системы отбора «молодых волков» и методов их отбора и мотивации. </a:t>
            </a:r>
            <a:r>
              <a:rPr lang="ru-RU" sz="1400" dirty="0" smtClean="0">
                <a:solidFill>
                  <a:schemeClr val="tx1"/>
                </a:solidFill>
              </a:rPr>
              <a:t>	           Массовый </a:t>
            </a:r>
            <a:r>
              <a:rPr lang="ru-RU" sz="1400" dirty="0">
                <a:solidFill>
                  <a:schemeClr val="tx1"/>
                </a:solidFill>
              </a:rPr>
              <a:t>реэкспорт талантов. </a:t>
            </a:r>
            <a:r>
              <a:rPr lang="ru-RU" sz="1400" dirty="0">
                <a:solidFill>
                  <a:schemeClr val="tx1"/>
                </a:solidFill>
              </a:rPr>
              <a:t>Фокусировка ресурсов поддержки на их успешных проектах. </a:t>
            </a:r>
          </a:p>
          <a:p>
            <a:pPr lvl="1" algn="l"/>
            <a:endParaRPr lang="ru-RU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172344" y="36367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ЗАДАЧИ УНИВЕРСИТЕТА 3.0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79198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718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580" y="836712"/>
            <a:ext cx="7992888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  <a:tabLst>
                <a:tab pos="228600" algn="l"/>
                <a:tab pos="449580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Создание и реализация </a:t>
            </a:r>
            <a:r>
              <a:rPr lang="ru-RU" sz="16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многоуровневой </a:t>
            </a:r>
            <a:r>
              <a:rPr lang="ru-RU" sz="1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1600" b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полиструктурная</a:t>
            </a:r>
            <a:r>
              <a:rPr lang="ru-RU" sz="16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lang="ru-RU" sz="16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модели </a:t>
            </a:r>
            <a:r>
              <a:rPr lang="ru-RU" sz="1600" b="1" dirty="0">
                <a:solidFill>
                  <a:srgbClr val="7030A0"/>
                </a:solidFill>
                <a:latin typeface="Times New Roman"/>
                <a:ea typeface="Calibri"/>
                <a:cs typeface="Calibri"/>
              </a:rPr>
              <a:t>непрерывного образования</a:t>
            </a:r>
            <a:r>
              <a:rPr lang="ru-RU" sz="1600" dirty="0">
                <a:latin typeface="Times New Roman"/>
                <a:ea typeface="Calibri"/>
                <a:cs typeface="Calibri"/>
              </a:rPr>
              <a:t> в </a:t>
            </a:r>
            <a:r>
              <a:rPr lang="ru-RU" sz="1600" dirty="0" smtClean="0">
                <a:latin typeface="Times New Roman"/>
                <a:ea typeface="Calibri"/>
                <a:cs typeface="Calibri"/>
              </a:rPr>
              <a:t>организациях высшего образования для </a:t>
            </a:r>
            <a:r>
              <a:rPr lang="ru-RU" sz="1600" dirty="0">
                <a:latin typeface="Times New Roman"/>
                <a:ea typeface="Calibri"/>
                <a:cs typeface="Calibri"/>
              </a:rPr>
              <a:t>обеспечения поддержки НТИ, в том числе на основе сетевого взаимодействия.</a:t>
            </a:r>
          </a:p>
          <a:p>
            <a:pPr marL="291465" indent="-228600" algn="just">
              <a:spcBef>
                <a:spcPts val="600"/>
              </a:spcBef>
              <a:spcAft>
                <a:spcPts val="0"/>
              </a:spcAft>
              <a:tabLst>
                <a:tab pos="228600" algn="l"/>
                <a:tab pos="449580" algn="l"/>
              </a:tabLst>
            </a:pPr>
            <a:endParaRPr lang="ru-RU" sz="1600" b="1" u="sng" dirty="0" smtClean="0">
              <a:latin typeface="Times New Roman"/>
              <a:ea typeface="Times New Roman"/>
              <a:cs typeface="Times New Roman"/>
            </a:endParaRPr>
          </a:p>
          <a:p>
            <a:pPr marL="291465" indent="-228600" algn="just">
              <a:spcBef>
                <a:spcPts val="600"/>
              </a:spcBef>
              <a:spcAft>
                <a:spcPts val="0"/>
              </a:spcAft>
              <a:tabLst>
                <a:tab pos="228600" algn="l"/>
                <a:tab pos="449580" algn="l"/>
              </a:tabLst>
            </a:pPr>
            <a:r>
              <a:rPr lang="ru-RU" sz="1600" b="1" u="sng" dirty="0" smtClean="0">
                <a:latin typeface="Times New Roman"/>
                <a:ea typeface="Times New Roman"/>
                <a:cs typeface="Times New Roman"/>
              </a:rPr>
              <a:t>Модель должна включать: </a:t>
            </a:r>
            <a:endParaRPr lang="ru-RU" sz="1600" b="1" u="sng" dirty="0">
              <a:latin typeface="Times New Roman"/>
              <a:ea typeface="Calibri"/>
              <a:cs typeface="Calibri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/>
              <a:buChar char=""/>
              <a:tabLst>
                <a:tab pos="228600" algn="l"/>
                <a:tab pos="449580" algn="l"/>
              </a:tabLst>
            </a:pPr>
            <a:r>
              <a:rPr lang="ru-RU" sz="1600" dirty="0" smtClean="0">
                <a:latin typeface="Times New Roman"/>
                <a:ea typeface="Calibri"/>
                <a:cs typeface="Calibri"/>
              </a:rPr>
              <a:t>инструментарий </a:t>
            </a:r>
            <a:r>
              <a:rPr lang="ru-RU" sz="1600" dirty="0">
                <a:latin typeface="Times New Roman"/>
                <a:ea typeface="Calibri"/>
                <a:cs typeface="Calibri"/>
              </a:rPr>
              <a:t>по проектированию профилей компетенций специалистов «будущих» отраслей, </a:t>
            </a:r>
            <a:r>
              <a:rPr lang="ru-RU" sz="1600" dirty="0" smtClean="0">
                <a:latin typeface="Times New Roman"/>
                <a:ea typeface="Calibri"/>
                <a:cs typeface="Calibri"/>
              </a:rPr>
              <a:t>предназначенный </a:t>
            </a:r>
            <a:r>
              <a:rPr lang="ru-RU" sz="1600" dirty="0">
                <a:latin typeface="Times New Roman"/>
                <a:ea typeface="Calibri"/>
                <a:cs typeface="Calibri"/>
              </a:rPr>
              <a:t>для применения ППС при </a:t>
            </a:r>
            <a:r>
              <a:rPr lang="ru-RU" sz="1600" dirty="0" smtClean="0">
                <a:latin typeface="Times New Roman"/>
                <a:ea typeface="Calibri"/>
                <a:cs typeface="Calibri"/>
              </a:rPr>
              <a:t>формировании </a:t>
            </a:r>
            <a:r>
              <a:rPr lang="ru-RU" sz="1600" dirty="0">
                <a:latin typeface="Times New Roman"/>
                <a:ea typeface="Calibri"/>
                <a:cs typeface="Calibri"/>
              </a:rPr>
              <a:t>индивидуальных траекторий непрерывной подготовки кадров;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/>
              <a:buChar char=""/>
              <a:tabLst>
                <a:tab pos="228600" algn="l"/>
                <a:tab pos="449580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инструментарий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по проектированию среды формирования компетенций </a:t>
            </a:r>
            <a:r>
              <a:rPr lang="ru-RU" sz="1600" dirty="0">
                <a:latin typeface="Times New Roman"/>
                <a:ea typeface="Calibri"/>
                <a:cs typeface="Calibri"/>
              </a:rPr>
              <a:t>специалистов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для «будущих» отраслей с учетом возможностей неформального образования;</a:t>
            </a:r>
            <a:endParaRPr lang="ru-RU" sz="1600" dirty="0">
              <a:latin typeface="Times New Roman"/>
              <a:ea typeface="Calibri"/>
              <a:cs typeface="Calibri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/>
              <a:buChar char=""/>
              <a:tabLst>
                <a:tab pos="228600" algn="l"/>
                <a:tab pos="449580" algn="l"/>
              </a:tabLs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подготовку инновационных команд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1600" dirty="0" smtClean="0">
                <a:latin typeface="Times New Roman"/>
                <a:ea typeface="Calibri"/>
                <a:cs typeface="Calibri"/>
              </a:rPr>
              <a:t>университетах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в которые входят руководители и ППС, направленную на понимание целей и задач НТИ, запуск процессов саморазвития команд и отдельных их участников;</a:t>
            </a:r>
            <a:endParaRPr lang="ru-RU" sz="1600" dirty="0">
              <a:latin typeface="Times New Roman"/>
              <a:ea typeface="Calibri"/>
              <a:cs typeface="Calibri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Symbol"/>
              <a:buChar char=""/>
              <a:tabLst>
                <a:tab pos="228600" algn="l"/>
                <a:tab pos="449580" algn="l"/>
              </a:tabLs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дополнительную подготовку ППС в целях введения акцентов на технологическое предпринимательство и запуск процессов творческого саморазвития, создания и поддержки </a:t>
            </a:r>
            <a:r>
              <a:rPr lang="ru-RU" sz="1600" dirty="0" err="1">
                <a:latin typeface="Times New Roman"/>
                <a:ea typeface="Times New Roman"/>
                <a:cs typeface="Times New Roman"/>
              </a:rPr>
              <a:t>стажировочных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площадок для вовлечения других профессиональных образовательных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организаций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организаций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высшего образования, для организации ДПО в новых отраслях НТИ.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67744" y="26064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ПРОЕКТ АКАДЕМИИ ПАСТУХОВА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422" y="5949280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436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1907704" y="1484787"/>
            <a:ext cx="5715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800" b="1" i="1" dirty="0">
                <a:latin typeface="FangSong" pitchFamily="49" charset="-122"/>
              </a:rPr>
              <a:t>БЛАГОДАРЮ </a:t>
            </a:r>
            <a:endParaRPr lang="ru-RU" sz="2800" b="1" i="1" dirty="0" smtClean="0">
              <a:latin typeface="FangSong" pitchFamily="49" charset="-122"/>
            </a:endParaRPr>
          </a:p>
          <a:p>
            <a:pPr algn="ctr">
              <a:spcBef>
                <a:spcPts val="600"/>
              </a:spcBef>
            </a:pPr>
            <a:r>
              <a:rPr lang="ru-RU" sz="2800" b="1" i="1" dirty="0" smtClean="0">
                <a:latin typeface="FangSong" pitchFamily="49" charset="-122"/>
              </a:rPr>
              <a:t>ЗА </a:t>
            </a:r>
            <a:r>
              <a:rPr lang="ru-RU" sz="2800" b="1" i="1" dirty="0">
                <a:latin typeface="FangSong" pitchFamily="49" charset="-122"/>
              </a:rPr>
              <a:t>ВНИМАНИЕ</a:t>
            </a:r>
          </a:p>
        </p:txBody>
      </p:sp>
      <p:grpSp>
        <p:nvGrpSpPr>
          <p:cNvPr id="14343" name="Group 78"/>
          <p:cNvGrpSpPr>
            <a:grpSpLocks/>
          </p:cNvGrpSpPr>
          <p:nvPr/>
        </p:nvGrpSpPr>
        <p:grpSpPr bwMode="auto">
          <a:xfrm>
            <a:off x="48321" y="5924981"/>
            <a:ext cx="9060758" cy="876155"/>
            <a:chOff x="-88" y="3837"/>
            <a:chExt cx="5708" cy="468"/>
          </a:xfrm>
        </p:grpSpPr>
        <p:graphicFrame>
          <p:nvGraphicFramePr>
            <p:cNvPr id="14338" name="Object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1107715"/>
                </p:ext>
              </p:extLst>
            </p:nvPr>
          </p:nvGraphicFramePr>
          <p:xfrm>
            <a:off x="5084" y="3837"/>
            <a:ext cx="536" cy="4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" name="Picture" r:id="rId3" imgW="581760" imgH="571320" progId="Word.Picture.8">
                    <p:embed/>
                  </p:oleObj>
                </mc:Choice>
                <mc:Fallback>
                  <p:oleObj name="Picture" r:id="rId3" imgW="581760" imgH="571320" progId="Word.Picture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4" y="3837"/>
                          <a:ext cx="536" cy="44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5" name="Text Box 80"/>
            <p:cNvSpPr txBox="1">
              <a:spLocks noChangeArrowheads="1"/>
            </p:cNvSpPr>
            <p:nvPr/>
          </p:nvSpPr>
          <p:spPr bwMode="auto">
            <a:xfrm>
              <a:off x="-88" y="4108"/>
              <a:ext cx="5328" cy="1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 dirty="0"/>
                <a:t>Государственная академия промышленного менеджмента им. Н.П.ПАСТУХОВА</a:t>
              </a:r>
            </a:p>
          </p:txBody>
        </p:sp>
      </p:grpSp>
      <p:sp>
        <p:nvSpPr>
          <p:cNvPr id="10257" name="Text Box 17" descr="10%"/>
          <p:cNvSpPr txBox="1">
            <a:spLocks noChangeArrowheads="1"/>
          </p:cNvSpPr>
          <p:nvPr/>
        </p:nvSpPr>
        <p:spPr bwMode="auto">
          <a:xfrm>
            <a:off x="3657600" y="3356995"/>
            <a:ext cx="3200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ru-RU" dirty="0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Телефон:</a:t>
            </a:r>
            <a:r>
              <a:rPr lang="ru-RU" b="1" dirty="0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+7 4852 </a:t>
            </a:r>
            <a:r>
              <a:rPr lang="ru-RU" sz="2000" b="1" dirty="0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30 35 83</a:t>
            </a:r>
            <a:r>
              <a:rPr lang="ru-RU" b="1" dirty="0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</a:t>
            </a:r>
          </a:p>
          <a:p>
            <a:pPr eaLnBrk="0" hangingPunct="0">
              <a:defRPr/>
            </a:pPr>
            <a:r>
              <a:rPr lang="en-US" b="1" dirty="0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E-mail:</a:t>
            </a:r>
            <a:r>
              <a:rPr lang="en-US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  <a:r>
              <a:rPr lang="en-US" sz="2000" b="1" dirty="0">
                <a:solidFill>
                  <a:srgbClr val="B41E1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rector@gapm.ru</a:t>
            </a:r>
            <a:endParaRPr lang="ru-RU" sz="2000" b="1" dirty="0">
              <a:solidFill>
                <a:srgbClr val="B41E1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4725144"/>
            <a:ext cx="82809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14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Дополнительная информация:</a:t>
            </a:r>
            <a:endParaRPr lang="ru-RU" dirty="0" smtClean="0">
              <a:latin typeface="Arial"/>
              <a:ea typeface="Times New Roman"/>
              <a:cs typeface="Arial"/>
              <a:hlinkClick r:id="rId5"/>
            </a:endParaRPr>
          </a:p>
          <a:p>
            <a:pPr marL="810260" indent="-269875" algn="just">
              <a:lnSpc>
                <a:spcPts val="1200"/>
              </a:lnSpc>
              <a:spcBef>
                <a:spcPts val="600"/>
              </a:spcBef>
              <a:spcAft>
                <a:spcPts val="0"/>
              </a:spcAft>
            </a:pPr>
            <a:endParaRPr lang="en-US" dirty="0" smtClean="0">
              <a:latin typeface="Arial"/>
              <a:ea typeface="Times New Roman"/>
              <a:cs typeface="Arial"/>
              <a:hlinkClick r:id="rId5"/>
            </a:endParaRPr>
          </a:p>
          <a:p>
            <a:pPr marL="810260" indent="-269875" algn="just">
              <a:lnSpc>
                <a:spcPts val="12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latin typeface="Arial"/>
                <a:ea typeface="Times New Roman"/>
                <a:cs typeface="Arial"/>
                <a:hlinkClick r:id="rId5"/>
              </a:rPr>
              <a:t>http://</a:t>
            </a:r>
            <a:r>
              <a:rPr lang="en-US" dirty="0">
                <a:latin typeface="Arial"/>
                <a:ea typeface="Times New Roman"/>
                <a:cs typeface="Arial"/>
                <a:hlinkClick r:id="rId5"/>
              </a:rPr>
              <a:t>www.youtube.com/watch?v=DHfLF6G2JxQ</a:t>
            </a:r>
            <a:endParaRPr lang="ru-RU" dirty="0">
              <a:latin typeface="Arial"/>
              <a:ea typeface="Times New Roman"/>
              <a:cs typeface="Arial"/>
            </a:endParaRPr>
          </a:p>
          <a:p>
            <a:pPr marL="810260" indent="-269875" algn="just">
              <a:lnSpc>
                <a:spcPts val="1200"/>
              </a:lnSpc>
              <a:spcBef>
                <a:spcPts val="600"/>
              </a:spcBef>
              <a:spcAft>
                <a:spcPts val="0"/>
              </a:spcAft>
            </a:pPr>
            <a:endParaRPr lang="ru-RU" dirty="0">
              <a:latin typeface="Arial"/>
              <a:ea typeface="Times New Roman"/>
              <a:cs typeface="Arial"/>
            </a:endParaRPr>
          </a:p>
          <a:p>
            <a:pPr marL="810260" indent="-269875" algn="just">
              <a:lnSpc>
                <a:spcPts val="12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latin typeface="Arial"/>
                <a:ea typeface="Times New Roman"/>
                <a:cs typeface="Arial"/>
                <a:hlinkClick r:id="rId6"/>
              </a:rPr>
              <a:t>http://anticomplexity.org/konspekt-kruglogo-stola-universitety-3-0-v-nti</a:t>
            </a:r>
            <a:r>
              <a:rPr lang="en-US" sz="2000" dirty="0">
                <a:latin typeface="Arial"/>
                <a:ea typeface="Times New Roman"/>
                <a:cs typeface="Arial"/>
                <a:hlinkClick r:id="rId6"/>
              </a:rPr>
              <a:t>/</a:t>
            </a:r>
            <a:endParaRPr lang="ru-RU" sz="2000" dirty="0"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0196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8280920" cy="5904656"/>
          </a:xfrm>
        </p:spPr>
        <p:txBody>
          <a:bodyPr>
            <a:normAutofit/>
          </a:bodyPr>
          <a:lstStyle/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2000" dirty="0" smtClean="0">
              <a:latin typeface="Arial"/>
              <a:ea typeface="Times New Roman"/>
              <a:cs typeface="Arial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>
              <a:solidFill>
                <a:schemeClr val="tx1"/>
              </a:solidFill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  <a:hlinkClick r:id="rId2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 smtClean="0">
                <a:latin typeface="Arial"/>
                <a:ea typeface="Times New Roman"/>
                <a:cs typeface="Arial"/>
                <a:hlinkClick r:id="rId2"/>
              </a:rPr>
              <a:t>://www.youtube.com/watch?v=DHfLF6G2JxQ</a:t>
            </a:r>
            <a:endParaRPr lang="ru-RU" sz="1800" dirty="0" smtClean="0">
              <a:latin typeface="Arial"/>
              <a:ea typeface="Times New Roman"/>
              <a:cs typeface="Arial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1800" dirty="0" smtClean="0">
              <a:latin typeface="Arial"/>
              <a:ea typeface="Times New Roman"/>
              <a:cs typeface="Arial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latin typeface="Arial"/>
                <a:ea typeface="Times New Roman"/>
                <a:cs typeface="Arial"/>
                <a:hlinkClick r:id="rId3"/>
              </a:rPr>
              <a:t>http://anticomplexity.org/konspekt-kruglogo-stola-universitety-3-0-v-nti</a:t>
            </a:r>
            <a:r>
              <a:rPr lang="en-US" sz="2000" dirty="0" smtClean="0">
                <a:latin typeface="Arial"/>
                <a:ea typeface="Times New Roman"/>
                <a:cs typeface="Arial"/>
                <a:hlinkClick r:id="rId3"/>
              </a:rPr>
              <a:t>/</a:t>
            </a:r>
            <a:endParaRPr lang="ru-RU" sz="2000" dirty="0" smtClean="0">
              <a:latin typeface="Arial"/>
              <a:ea typeface="Times New Roman"/>
              <a:cs typeface="Arial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2000" dirty="0">
              <a:latin typeface="Arial"/>
              <a:ea typeface="Times New Roman"/>
              <a:cs typeface="Arial"/>
            </a:endParaRPr>
          </a:p>
          <a:p>
            <a:pPr marL="810260" indent="-269875" algn="just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</a:pPr>
            <a:endParaRPr lang="ru-RU" sz="2000" dirty="0" smtClean="0"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708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</p:spPr>
        <p:txBody>
          <a:bodyPr>
            <a:normAutofit fontScale="90000"/>
          </a:bodyPr>
          <a:lstStyle/>
          <a:p>
            <a:pPr indent="450215"/>
            <a:r>
              <a:rPr lang="ru-RU" sz="24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НЕПРЕРЫВНОЕ ОБРАЗОВАНИЕ </a:t>
            </a:r>
            <a:r>
              <a:rPr lang="ru-RU" sz="24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ВЗРОСЛЫХ</a:t>
            </a:r>
            <a:br>
              <a:rPr lang="ru-RU" sz="24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современный приоритет государственной политики в </a:t>
            </a: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сфере образования</a:t>
            </a:r>
            <a:r>
              <a:rPr lang="ru-RU" sz="24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6773" y="1700808"/>
            <a:ext cx="7920880" cy="40934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</a:rPr>
              <a:t>НОВ </a:t>
            </a:r>
            <a:r>
              <a:rPr lang="ru-RU" sz="2400" dirty="0" smtClean="0">
                <a:solidFill>
                  <a:prstClr val="black"/>
                </a:solidFill>
              </a:rPr>
              <a:t>– это совокупность </a:t>
            </a:r>
            <a:r>
              <a:rPr lang="ru-RU" sz="2400" dirty="0">
                <a:solidFill>
                  <a:prstClr val="black"/>
                </a:solidFill>
              </a:rPr>
              <a:t>двух видов </a:t>
            </a:r>
            <a:r>
              <a:rPr lang="ru-RU" sz="2400" dirty="0" smtClean="0">
                <a:solidFill>
                  <a:prstClr val="black"/>
                </a:solidFill>
              </a:rPr>
              <a:t>деятельности: </a:t>
            </a:r>
            <a:endParaRPr lang="ru-RU" sz="2400" dirty="0">
              <a:solidFill>
                <a:prstClr val="black"/>
              </a:solidFill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00000"/>
                </a:solidFill>
              </a:rPr>
              <a:t>обучение</a:t>
            </a:r>
            <a:r>
              <a:rPr lang="ru-RU" sz="2400" dirty="0">
                <a:solidFill>
                  <a:srgbClr val="C00000"/>
                </a:solidFill>
              </a:rPr>
              <a:t>, во время которого происходит формирование компетенций (профессиональных, социальных, личностных);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7030A0"/>
                </a:solidFill>
              </a:rPr>
              <a:t>независимая оценка квалификаций</a:t>
            </a:r>
            <a:r>
              <a:rPr lang="ru-RU" sz="2400" dirty="0">
                <a:solidFill>
                  <a:srgbClr val="7030A0"/>
                </a:solidFill>
              </a:rPr>
              <a:t>, т.е. соотнесение результата обучения с определенными квалификационными уровнями, заданными квалификационными требованиями, профессиональными стандартами, рамками квалификаций.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925" y="5868650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88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4122"/>
          </a:xfrm>
        </p:spPr>
        <p:txBody>
          <a:bodyPr>
            <a:normAutofit/>
          </a:bodyPr>
          <a:lstStyle/>
          <a:p>
            <a:pPr indent="450215"/>
            <a:r>
              <a:rPr lang="ru-RU" sz="24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НЕПРЕРЫВНОЕ ОБРАЗОВАНИЕ </a:t>
            </a:r>
            <a:r>
              <a:rPr lang="ru-RU" sz="24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ВЗРОСЛЫХ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869" y="1340768"/>
            <a:ext cx="7828678" cy="4170372"/>
          </a:xfrm>
          <a:prstGeom prst="rect">
            <a:avLst/>
          </a:prstGeom>
          <a:solidFill>
            <a:srgbClr val="E8E8E8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633413">
              <a:spcBef>
                <a:spcPts val="1800"/>
              </a:spcBef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Процесс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формирования компетенций может реализовываться тремя способами:</a:t>
            </a:r>
          </a:p>
          <a:p>
            <a:pPr marL="1252538" indent="-352425">
              <a:spcBef>
                <a:spcPts val="1800"/>
              </a:spcBef>
              <a:buFont typeface="Arial"/>
              <a:buChar char="-"/>
            </a:pPr>
            <a:r>
              <a:rPr lang="ru-RU" sz="2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как формальное образование </a:t>
            </a: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освоение образовательных программ в организациях, осуществляющих образовательную деятельность</a:t>
            </a: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52538" indent="-352425">
              <a:spcBef>
                <a:spcPts val="1800"/>
              </a:spcBef>
              <a:buFont typeface="Arial"/>
              <a:buChar char="-"/>
            </a:pPr>
            <a:r>
              <a:rPr lang="ru-RU" sz="2000" dirty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</a:rPr>
              <a:t>как неформальное образование </a:t>
            </a: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обучение вне образовательной организации, в том числе по месту работы (в форме наставничества, стажировки, обмена опытом и </a:t>
            </a:r>
            <a:r>
              <a:rPr lang="ru-RU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2000" i="1" dirty="0" smtClean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</a:rPr>
              <a:t>);</a:t>
            </a:r>
            <a:endParaRPr lang="ru-RU" sz="2000" i="1" dirty="0">
              <a:solidFill>
                <a:srgbClr val="006600"/>
              </a:solidFill>
              <a:latin typeface="Times New Roman"/>
              <a:ea typeface="Times New Roman"/>
              <a:cs typeface="Times New Roman"/>
            </a:endParaRPr>
          </a:p>
          <a:p>
            <a:pPr marL="1252538" indent="-352425">
              <a:spcBef>
                <a:spcPts val="1800"/>
              </a:spcBef>
              <a:buFont typeface="Arial"/>
              <a:buChar char="-"/>
            </a:pPr>
            <a:r>
              <a:rPr lang="ru-RU" sz="2000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как </a:t>
            </a:r>
            <a:r>
              <a:rPr lang="ru-RU" sz="2000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информальное</a:t>
            </a:r>
            <a:r>
              <a:rPr lang="ru-RU" sz="2000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(спонтанное) образование </a:t>
            </a:r>
            <a:r>
              <a:rPr lang="ru-RU" sz="2000" i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индивидуальную познавательную </a:t>
            </a:r>
            <a:r>
              <a:rPr lang="ru-RU" sz="20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деятельность).</a:t>
            </a:r>
            <a:endParaRPr lang="ru-RU" sz="20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68650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34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25441"/>
            <a:ext cx="6696744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Функции </a:t>
            </a:r>
            <a:r>
              <a:rPr lang="ru-RU" sz="2000" dirty="0" smtClean="0"/>
              <a:t>непрерывного образования взрослых: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ru-RU" sz="2000" dirty="0" smtClean="0"/>
              <a:t> Профессиональная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ru-RU" sz="2000" dirty="0" smtClean="0"/>
              <a:t>Социальная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ru-RU" sz="2000" dirty="0" smtClean="0"/>
              <a:t>Личностная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2564904"/>
            <a:ext cx="658822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Задачи Концепции </a:t>
            </a:r>
            <a:r>
              <a:rPr lang="ru-RU" dirty="0" smtClean="0"/>
              <a:t>НОВ 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b="1" dirty="0" smtClean="0">
                <a:solidFill>
                  <a:srgbClr val="C00000"/>
                </a:solidFill>
              </a:rPr>
              <a:t>Формирование </a:t>
            </a:r>
            <a:r>
              <a:rPr lang="ru-RU" b="1" dirty="0">
                <a:solidFill>
                  <a:srgbClr val="C00000"/>
                </a:solidFill>
              </a:rPr>
              <a:t>и признание </a:t>
            </a:r>
            <a:r>
              <a:rPr lang="ru-RU" b="1" dirty="0" smtClean="0">
                <a:solidFill>
                  <a:srgbClr val="C00000"/>
                </a:solidFill>
              </a:rPr>
              <a:t>квалификаций: </a:t>
            </a:r>
            <a:r>
              <a:rPr lang="ru-RU" dirty="0" smtClean="0"/>
              <a:t>поддержка </a:t>
            </a:r>
            <a:r>
              <a:rPr lang="ru-RU" dirty="0"/>
              <a:t>и развитие широких возможностей для различных категорий взрослого населения в приобретении необходимых квалификаций на протяжении всей трудовой деятельности. 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b="1" dirty="0" smtClean="0">
                <a:solidFill>
                  <a:srgbClr val="C00000"/>
                </a:solidFill>
              </a:rPr>
              <a:t>Новая грамотность: </a:t>
            </a:r>
            <a:r>
              <a:rPr lang="ru-RU" dirty="0" smtClean="0"/>
              <a:t>создание </a:t>
            </a:r>
            <a:r>
              <a:rPr lang="ru-RU" dirty="0"/>
              <a:t>условий для формирования ключевых компетенций и повышения функциональной грамотности взрослого населения. </a:t>
            </a:r>
            <a:endParaRPr lang="ru-RU" dirty="0" smtClean="0"/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ru-RU" b="1" dirty="0" smtClean="0">
                <a:solidFill>
                  <a:srgbClr val="C00000"/>
                </a:solidFill>
              </a:rPr>
              <a:t>Личный </a:t>
            </a:r>
            <a:r>
              <a:rPr lang="ru-RU" b="1" dirty="0">
                <a:solidFill>
                  <a:srgbClr val="C00000"/>
                </a:solidFill>
              </a:rPr>
              <a:t>рост и </a:t>
            </a:r>
            <a:r>
              <a:rPr lang="ru-RU" b="1" dirty="0" smtClean="0">
                <a:solidFill>
                  <a:srgbClr val="C00000"/>
                </a:solidFill>
              </a:rPr>
              <a:t>самореализация:</a:t>
            </a:r>
            <a:r>
              <a:rPr lang="ru-RU" dirty="0" smtClean="0"/>
              <a:t> развитие </a:t>
            </a:r>
            <a:r>
              <a:rPr lang="ru-RU" dirty="0"/>
              <a:t>инфраструктуры и технологий сферы непрерывного образования взрослых для обеспечения личностного роста и самореализации различных категорий взрослого населения.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62067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КОНЦЕПЦИЯ НЕПРЕРЫВНОГО ОБРАЗОВАНИЯ ВЗРОСЛЫХ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79198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638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44824"/>
            <a:ext cx="691276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/>
              <a:t>индивидуализация </a:t>
            </a:r>
            <a:r>
              <a:rPr lang="ru-RU" sz="2400" dirty="0"/>
              <a:t>образовательных маршрутов 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/>
              <a:t>доступность </a:t>
            </a:r>
            <a:r>
              <a:rPr lang="ru-RU" sz="2400" dirty="0"/>
              <a:t>непрерывного </a:t>
            </a:r>
            <a:r>
              <a:rPr lang="ru-RU" sz="2400" dirty="0" smtClean="0"/>
              <a:t>образования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/>
              <a:t>отсутствие </a:t>
            </a:r>
            <a:r>
              <a:rPr lang="ru-RU" sz="2400" dirty="0"/>
              <a:t>тупиковых маршрутов (в </a:t>
            </a:r>
            <a:r>
              <a:rPr lang="ru-RU" sz="2400" dirty="0" err="1"/>
              <a:t>т.ч</a:t>
            </a:r>
            <a:r>
              <a:rPr lang="ru-RU" sz="2400" dirty="0"/>
              <a:t>. через развитие механизмов признания ранее полученного образования</a:t>
            </a:r>
            <a:r>
              <a:rPr lang="ru-RU" sz="2400" dirty="0" smtClean="0"/>
              <a:t>)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/>
              <a:t>согласованность </a:t>
            </a:r>
            <a:r>
              <a:rPr lang="ru-RU" sz="2400" dirty="0"/>
              <a:t>государственной политики в сфере непрерывного образования взрослых, экономики, промышленности, труда, социальной защиты, культуры и других сферах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94926" y="548680"/>
            <a:ext cx="59549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ОСНОВНЫЕ ПРИНЦИПЫ 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НЕПРЕРЫВНОГО ОБРАЗОВАНИЯ ВЗРОСЛЫХ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68650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8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6704" y="1052736"/>
            <a:ext cx="828092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spcBef>
                <a:spcPts val="600"/>
              </a:spcBef>
            </a:pPr>
            <a:r>
              <a:rPr lang="ru-RU" dirty="0" smtClean="0"/>
              <a:t>1.1 </a:t>
            </a:r>
            <a:r>
              <a:rPr lang="ru-RU" dirty="0"/>
              <a:t>Развитие инфраструктуры и практики оценки и признания квалификаций, приобретенных формальным и неформальным путем; </a:t>
            </a:r>
            <a:endParaRPr lang="ru-RU" dirty="0" smtClean="0"/>
          </a:p>
          <a:p>
            <a:pPr marL="447675" indent="-447675">
              <a:spcBef>
                <a:spcPts val="600"/>
              </a:spcBef>
            </a:pPr>
            <a:r>
              <a:rPr lang="ru-RU" dirty="0" smtClean="0"/>
              <a:t>1.2 </a:t>
            </a:r>
            <a:r>
              <a:rPr lang="ru-RU" dirty="0"/>
              <a:t>Развитие механизмов и практики формального признания результатов обучения, полученных в том числе неформальным </a:t>
            </a:r>
            <a:r>
              <a:rPr lang="ru-RU" dirty="0" smtClean="0"/>
              <a:t>путем; </a:t>
            </a:r>
          </a:p>
          <a:p>
            <a:pPr marL="447675" indent="-447675">
              <a:spcBef>
                <a:spcPts val="600"/>
              </a:spcBef>
            </a:pPr>
            <a:r>
              <a:rPr lang="ru-RU" dirty="0" smtClean="0"/>
              <a:t>1.3 </a:t>
            </a:r>
            <a:r>
              <a:rPr lang="ru-RU" dirty="0"/>
              <a:t>Поддержка развития систем корпоративного обучения </a:t>
            </a:r>
            <a:endParaRPr lang="ru-RU" dirty="0" smtClean="0"/>
          </a:p>
          <a:p>
            <a:pPr marL="447675" indent="-447675">
              <a:spcBef>
                <a:spcPts val="600"/>
              </a:spcBef>
            </a:pPr>
            <a:r>
              <a:rPr lang="ru-RU" dirty="0" smtClean="0"/>
              <a:t>1.4 </a:t>
            </a:r>
            <a:r>
              <a:rPr lang="ru-RU" b="1" dirty="0">
                <a:solidFill>
                  <a:srgbClr val="0070C0"/>
                </a:solidFill>
              </a:rPr>
              <a:t>Реализация целевых образовательных инициатив, направленных на приобретение и развитие перспективных квалификаций, в том числе для реализации Национальной технологической инициативы</a:t>
            </a:r>
            <a:r>
              <a:rPr lang="ru-RU" b="1" dirty="0" smtClean="0">
                <a:solidFill>
                  <a:srgbClr val="0070C0"/>
                </a:solidFill>
              </a:rPr>
              <a:t>;</a:t>
            </a:r>
          </a:p>
          <a:p>
            <a:pPr marL="447675" indent="-447675">
              <a:spcBef>
                <a:spcPts val="600"/>
              </a:spcBef>
            </a:pPr>
            <a:r>
              <a:rPr lang="ru-RU" dirty="0" smtClean="0"/>
              <a:t>1.5 </a:t>
            </a:r>
            <a:r>
              <a:rPr lang="ru-RU" dirty="0"/>
              <a:t>Развитие сетевой кооперации образовательных организаций</a:t>
            </a:r>
            <a:r>
              <a:rPr lang="ru-RU" dirty="0" smtClean="0"/>
              <a:t>;</a:t>
            </a:r>
          </a:p>
          <a:p>
            <a:pPr marL="447675" indent="-447675">
              <a:spcBef>
                <a:spcPts val="600"/>
              </a:spcBef>
            </a:pPr>
            <a:r>
              <a:rPr lang="ru-RU" dirty="0" smtClean="0"/>
              <a:t>1.6 </a:t>
            </a:r>
            <a:r>
              <a:rPr lang="ru-RU" dirty="0"/>
              <a:t>Развитие отраслевых механизмов непрерывного профессионального развития </a:t>
            </a:r>
            <a:r>
              <a:rPr lang="ru-RU" dirty="0" smtClean="0"/>
              <a:t>персонала;</a:t>
            </a:r>
          </a:p>
          <a:p>
            <a:pPr marL="447675" indent="-447675">
              <a:spcBef>
                <a:spcPts val="600"/>
              </a:spcBef>
            </a:pPr>
            <a:r>
              <a:rPr lang="ru-RU" dirty="0" smtClean="0"/>
              <a:t>1.7 </a:t>
            </a:r>
            <a:r>
              <a:rPr lang="ru-RU" dirty="0"/>
              <a:t>Развитие практики повышения квалификации взрослых в рамках деятельности профессиональных сообществ (в </a:t>
            </a:r>
            <a:r>
              <a:rPr lang="ru-RU" dirty="0" err="1"/>
              <a:t>т.ч</a:t>
            </a:r>
            <a:r>
              <a:rPr lang="ru-RU" dirty="0"/>
              <a:t>. в формате чемпионатов профессионального мастерства по методике </a:t>
            </a:r>
            <a:r>
              <a:rPr lang="ru-RU" dirty="0" err="1"/>
              <a:t>WorldSkills</a:t>
            </a:r>
            <a:r>
              <a:rPr lang="ru-RU" dirty="0" smtClean="0"/>
              <a:t>);</a:t>
            </a:r>
          </a:p>
          <a:p>
            <a:pPr marL="447675" indent="-447675">
              <a:spcBef>
                <a:spcPts val="600"/>
              </a:spcBef>
            </a:pPr>
            <a:r>
              <a:rPr lang="ru-RU" dirty="0" smtClean="0"/>
              <a:t>1.8 </a:t>
            </a:r>
            <a:r>
              <a:rPr lang="ru-RU" dirty="0"/>
              <a:t>Совершенствование финансовых механизмов получения образовательных услуг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68650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329049"/>
            <a:ext cx="6868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ФОРМИРОВАНИЕ И ПРИЗНАНИЕ КВАЛИФИКАЦИЙ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0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Национальная технологическая инициатива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916832"/>
            <a:ext cx="79085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Roboto"/>
              </a:rPr>
              <a:t>Национальная технологическая инициатива заявлена Президентом Российской Федерации 4 декабря 2014 года в Послании к Федеральному собранию </a:t>
            </a:r>
            <a:endParaRPr lang="ru-RU" dirty="0" smtClean="0">
              <a:solidFill>
                <a:srgbClr val="333333"/>
              </a:solidFill>
              <a:latin typeface="Roboto"/>
            </a:endParaRPr>
          </a:p>
          <a:p>
            <a:endParaRPr lang="ru-RU" dirty="0">
              <a:solidFill>
                <a:srgbClr val="333333"/>
              </a:solidFill>
              <a:latin typeface="Roboto"/>
            </a:endParaRPr>
          </a:p>
          <a:p>
            <a:pPr marL="536575"/>
            <a:r>
              <a:rPr lang="ru-RU" dirty="0" smtClean="0">
                <a:solidFill>
                  <a:srgbClr val="333333"/>
                </a:solidFill>
                <a:latin typeface="Roboto"/>
              </a:rPr>
              <a:t>НТИ </a:t>
            </a:r>
            <a:r>
              <a:rPr lang="ru-RU" dirty="0">
                <a:solidFill>
                  <a:srgbClr val="333333"/>
                </a:solidFill>
                <a:latin typeface="Roboto"/>
              </a:rPr>
              <a:t>представляет собой комплекс проектов и программ, направленных на то, чтобы Россия получила инструмент по формированию рынков будущего, а российские компании – «национальные чемпионы» – получили на них значимую долю</a:t>
            </a:r>
            <a:r>
              <a:rPr lang="ru-RU" dirty="0" smtClean="0">
                <a:solidFill>
                  <a:srgbClr val="333333"/>
                </a:solidFill>
                <a:latin typeface="Roboto"/>
              </a:rPr>
              <a:t>.</a:t>
            </a:r>
          </a:p>
          <a:p>
            <a:pPr marL="536575"/>
            <a:endParaRPr lang="ru-RU" dirty="0">
              <a:solidFill>
                <a:srgbClr val="333333"/>
              </a:solidFill>
              <a:latin typeface="Roboto"/>
            </a:endParaRPr>
          </a:p>
          <a:p>
            <a:pPr marL="536575"/>
            <a:r>
              <a:rPr lang="ru-RU" dirty="0">
                <a:solidFill>
                  <a:srgbClr val="333333"/>
                </a:solidFill>
                <a:latin typeface="Roboto"/>
              </a:rPr>
              <a:t>НТИ — это модель, по которой мы должны выбрать наиболее вероятные зоны прорыва и максимально быстро в них включиться</a:t>
            </a:r>
            <a:r>
              <a:rPr lang="ru-RU" dirty="0">
                <a:solidFill>
                  <a:srgbClr val="333333"/>
                </a:solidFill>
                <a:latin typeface="Roboto"/>
              </a:rPr>
              <a:t>.</a:t>
            </a:r>
          </a:p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79198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Национальная технологическая инициатива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556792"/>
            <a:ext cx="7344816" cy="186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НТИ 3 основные гипотезы определили критерии выбора: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Отправная точка – потребности людей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Новые рынки будущего будут основаны на сетевом принципе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Планирование работы НТИ строится от будущего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3789040"/>
            <a:ext cx="6912768" cy="240065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/>
              <a:t>Нужно уходить от парадигмы </a:t>
            </a:r>
            <a:r>
              <a:rPr lang="ru-RU" sz="2000" dirty="0"/>
              <a:t>50-летней </a:t>
            </a:r>
            <a:r>
              <a:rPr lang="ru-RU" sz="2000" dirty="0" smtClean="0"/>
              <a:t>давности: «инновации </a:t>
            </a:r>
            <a:r>
              <a:rPr lang="ru-RU" sz="2000" dirty="0"/>
              <a:t>— это трансфер из науки в </a:t>
            </a:r>
            <a:r>
              <a:rPr lang="ru-RU" sz="2000" dirty="0" smtClean="0"/>
              <a:t>бизнес».</a:t>
            </a:r>
            <a:r>
              <a:rPr lang="ru-RU" sz="2000" dirty="0"/>
              <a:t> </a:t>
            </a:r>
            <a:endParaRPr lang="ru-RU" sz="2000" dirty="0" smtClean="0"/>
          </a:p>
          <a:p>
            <a:pPr lvl="2">
              <a:spcBef>
                <a:spcPts val="600"/>
              </a:spcBef>
            </a:pPr>
            <a:r>
              <a:rPr lang="ru-RU" sz="2000" b="1" dirty="0" smtClean="0"/>
              <a:t>Трансфер </a:t>
            </a:r>
            <a:r>
              <a:rPr lang="ru-RU" sz="2000" b="1" dirty="0"/>
              <a:t>из науки в бизнес — это технологическая политика, не инновационная политика. </a:t>
            </a:r>
            <a:r>
              <a:rPr lang="ru-RU" sz="2000" dirty="0"/>
              <a:t>… </a:t>
            </a:r>
            <a:endParaRPr lang="ru-RU" sz="2000" dirty="0" smtClean="0"/>
          </a:p>
          <a:p>
            <a:pPr>
              <a:spcBef>
                <a:spcPts val="600"/>
              </a:spcBef>
            </a:pPr>
            <a:r>
              <a:rPr lang="ru-RU" sz="2000" dirty="0" smtClean="0"/>
              <a:t>Инновационная </a:t>
            </a:r>
            <a:r>
              <a:rPr lang="ru-RU" sz="2000" dirty="0"/>
              <a:t>политика — это выращивание нового класса игроков, обеспечивающих </a:t>
            </a:r>
            <a:r>
              <a:rPr lang="ru-RU" sz="2000" dirty="0" err="1"/>
              <a:t>порядково</a:t>
            </a:r>
            <a:r>
              <a:rPr lang="ru-RU" sz="2000" dirty="0"/>
              <a:t> более высокую </a:t>
            </a:r>
            <a:r>
              <a:rPr lang="ru-RU" sz="2000" dirty="0" err="1"/>
              <a:t>маржинальность</a:t>
            </a:r>
            <a:r>
              <a:rPr lang="ru-RU" sz="2000" dirty="0"/>
              <a:t>.</a:t>
            </a:r>
            <a:endParaRPr lang="ru-RU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6" y="5868650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07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27687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Инновационная экономика — это </a:t>
            </a:r>
            <a:r>
              <a:rPr lang="ru-RU" sz="2400" dirty="0" smtClean="0"/>
              <a:t>создание </a:t>
            </a:r>
            <a:r>
              <a:rPr lang="ru-RU" sz="2400" dirty="0" err="1"/>
              <a:t>стартап</a:t>
            </a:r>
            <a:r>
              <a:rPr lang="ru-RU" sz="2400" dirty="0"/>
              <a:t>-экономики, создание ниш, которые они могут осваивать. </a:t>
            </a:r>
            <a:endParaRPr lang="ru-RU" sz="2400" dirty="0" smtClean="0"/>
          </a:p>
          <a:p>
            <a:pPr lvl="2"/>
            <a:r>
              <a:rPr lang="ru-RU" sz="2400" i="1" dirty="0" smtClean="0">
                <a:solidFill>
                  <a:srgbClr val="0070C0"/>
                </a:solidFill>
              </a:rPr>
              <a:t>(компетенция </a:t>
            </a:r>
            <a:r>
              <a:rPr lang="ru-RU" sz="2400" i="1" dirty="0">
                <a:solidFill>
                  <a:srgbClr val="0070C0"/>
                </a:solidFill>
              </a:rPr>
              <a:t>по созданию бизнеса с нуля до глобального уровня за 2, 5, 10 лет с ответом на все фундаментальные вопросы, с разворачиванием от 3 человек до 3000 — эта технология и есть то, что называется «</a:t>
            </a:r>
            <a:r>
              <a:rPr lang="ru-RU" sz="2400" i="1" dirty="0" err="1">
                <a:solidFill>
                  <a:srgbClr val="0070C0"/>
                </a:solidFill>
              </a:rPr>
              <a:t>стартап</a:t>
            </a:r>
            <a:r>
              <a:rPr lang="ru-RU" sz="2400" i="1" dirty="0" smtClean="0">
                <a:solidFill>
                  <a:srgbClr val="0070C0"/>
                </a:solidFill>
              </a:rPr>
              <a:t>»).</a:t>
            </a:r>
          </a:p>
          <a:p>
            <a:endParaRPr lang="ru-RU" sz="2400" dirty="0"/>
          </a:p>
          <a:p>
            <a:r>
              <a:rPr lang="ru-RU" sz="2400" dirty="0" smtClean="0"/>
              <a:t>Технологическая </a:t>
            </a:r>
            <a:r>
              <a:rPr lang="ru-RU" sz="2400" dirty="0"/>
              <a:t>экономика — это важный фундамент, но это предыдущая модель.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68650"/>
            <a:ext cx="877456" cy="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473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НТИ – это переход от </a:t>
            </a:r>
            <a:r>
              <a:rPr lang="ru-RU" sz="3600" b="1" dirty="0" smtClean="0">
                <a:solidFill>
                  <a:srgbClr val="FF0000"/>
                </a:solidFill>
              </a:rPr>
              <a:t>технологической</a:t>
            </a:r>
            <a:r>
              <a:rPr lang="ru-RU" sz="3600" dirty="0" smtClean="0">
                <a:solidFill>
                  <a:srgbClr val="FF0000"/>
                </a:solidFill>
              </a:rPr>
              <a:t> экономики к </a:t>
            </a:r>
            <a:r>
              <a:rPr lang="ru-RU" sz="3600" b="1" dirty="0" smtClean="0">
                <a:solidFill>
                  <a:srgbClr val="FF0000"/>
                </a:solidFill>
              </a:rPr>
              <a:t>инновационной</a:t>
            </a:r>
            <a:r>
              <a:rPr lang="ru-RU" sz="3600" dirty="0" smtClean="0">
                <a:solidFill>
                  <a:srgbClr val="FF0000"/>
                </a:solidFill>
              </a:rPr>
              <a:t> экономике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8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1143</Words>
  <Application>Microsoft Office PowerPoint</Application>
  <PresentationFormat>Экран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Тема Office</vt:lpstr>
      <vt:lpstr>2_Тема Office</vt:lpstr>
      <vt:lpstr>Picture</vt:lpstr>
      <vt:lpstr>Задачи дополнительного профессионального образования в развитии Национальной Технологической Инициативы Университетов 3.0</vt:lpstr>
      <vt:lpstr>НЕПРЕРЫВНОЕ ОБРАЗОВАНИЕ ВЗРОСЛЫХ  – современный приоритет государственной политики в сфере образования </vt:lpstr>
      <vt:lpstr>НЕПРЕРЫВНОЕ ОБРАЗОВАНИЕ ВЗРОСЛЫХ</vt:lpstr>
      <vt:lpstr>Презентация PowerPoint</vt:lpstr>
      <vt:lpstr>Презентация PowerPoint</vt:lpstr>
      <vt:lpstr>Презентация PowerPoint</vt:lpstr>
      <vt:lpstr>Национальная технологическая инициатива</vt:lpstr>
      <vt:lpstr>Национальная технологическая инициатива</vt:lpstr>
      <vt:lpstr>НТИ – это переход от технологической экономики к инновационной экономике</vt:lpstr>
      <vt:lpstr>Университет 3.0 - это фундаментальная инфраструктура, на основании которой вырастают стартапы.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Nina Aniskina</dc:creator>
  <cp:lastModifiedBy>Nina Aniskina</cp:lastModifiedBy>
  <cp:revision>22</cp:revision>
  <dcterms:created xsi:type="dcterms:W3CDTF">2016-05-18T21:00:01Z</dcterms:created>
  <dcterms:modified xsi:type="dcterms:W3CDTF">2016-05-19T06:08:20Z</dcterms:modified>
</cp:coreProperties>
</file>