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00" r:id="rId6"/>
    <p:sldId id="302" r:id="rId7"/>
    <p:sldId id="303" r:id="rId8"/>
    <p:sldId id="306" r:id="rId9"/>
    <p:sldId id="307" r:id="rId10"/>
    <p:sldId id="311" r:id="rId11"/>
    <p:sldId id="316" r:id="rId12"/>
    <p:sldId id="284" r:id="rId13"/>
    <p:sldId id="258" r:id="rId14"/>
    <p:sldId id="317" r:id="rId15"/>
    <p:sldId id="319" r:id="rId16"/>
    <p:sldId id="318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7" autoAdjust="0"/>
    <p:restoredTop sz="94604" autoAdjust="0"/>
  </p:normalViewPr>
  <p:slideViewPr>
    <p:cSldViewPr>
      <p:cViewPr>
        <p:scale>
          <a:sx n="75" d="100"/>
          <a:sy n="75" d="100"/>
        </p:scale>
        <p:origin x="-284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B67DA-C19D-4015-A47D-213C5BF2D75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F459E-D348-459A-92A4-5C793A71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7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7F960D-9730-4B95-9A8E-54C29104995B}" type="slidenum">
              <a:rPr lang="ru-RU" sz="1200" smtClean="0"/>
              <a:pPr/>
              <a:t>3</a:t>
            </a:fld>
            <a:endParaRPr lang="ru-RU" sz="1200" smtClean="0"/>
          </a:p>
        </p:txBody>
      </p:sp>
      <p:sp>
        <p:nvSpPr>
          <p:cNvPr id="2488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898C43C-24EA-495B-AD8E-CA0F5B0C77DE}" type="slidenum">
              <a:rPr lang="ru-RU" sz="1200">
                <a:cs typeface="Arial" charset="0"/>
              </a:rPr>
              <a:pPr algn="r"/>
              <a:t>3</a:t>
            </a:fld>
            <a:endParaRPr lang="ru-RU" sz="1200">
              <a:cs typeface="Arial" charset="0"/>
            </a:endParaRPr>
          </a:p>
        </p:txBody>
      </p:sp>
      <p:sp>
        <p:nvSpPr>
          <p:cNvPr id="248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F6E4BA-7A76-4D86-9BC4-59D25C3F25FB}" type="slidenum">
              <a:rPr lang="ru-RU" sz="1200" smtClean="0"/>
              <a:pPr/>
              <a:t>4</a:t>
            </a:fld>
            <a:endParaRPr lang="ru-RU" sz="1200" smtClean="0"/>
          </a:p>
        </p:txBody>
      </p:sp>
      <p:sp>
        <p:nvSpPr>
          <p:cNvPr id="2498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CD3D1A8-652D-454E-B372-B7D8FEDD2438}" type="slidenum">
              <a:rPr lang="ru-RU" sz="1200">
                <a:cs typeface="Arial" charset="0"/>
              </a:rPr>
              <a:pPr algn="r"/>
              <a:t>4</a:t>
            </a:fld>
            <a:endParaRPr lang="ru-RU" sz="1200">
              <a:cs typeface="Arial" charset="0"/>
            </a:endParaRPr>
          </a:p>
        </p:txBody>
      </p:sp>
      <p:sp>
        <p:nvSpPr>
          <p:cNvPr id="249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280A32-44BD-4BC6-AEE3-C0912B7C2FDA}" type="slidenum">
              <a:rPr lang="ru-RU" sz="1200" smtClean="0"/>
              <a:pPr/>
              <a:t>5</a:t>
            </a:fld>
            <a:endParaRPr lang="ru-RU" sz="1200" smtClean="0"/>
          </a:p>
        </p:txBody>
      </p:sp>
      <p:sp>
        <p:nvSpPr>
          <p:cNvPr id="2529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8E2C0B1-B682-469D-A12B-567088E27237}" type="slidenum">
              <a:rPr lang="ru-RU" sz="1200">
                <a:cs typeface="Arial" charset="0"/>
              </a:rPr>
              <a:pPr algn="r"/>
              <a:t>5</a:t>
            </a:fld>
            <a:endParaRPr lang="ru-RU" sz="1200">
              <a:cs typeface="Arial" charset="0"/>
            </a:endParaRPr>
          </a:p>
        </p:txBody>
      </p:sp>
      <p:sp>
        <p:nvSpPr>
          <p:cNvPr id="252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457B1E-6742-45E4-866D-4A9593F7C19F}" type="slidenum">
              <a:rPr lang="ru-RU" sz="1200" smtClean="0"/>
              <a:pPr/>
              <a:t>6</a:t>
            </a:fld>
            <a:endParaRPr lang="ru-RU" sz="1200" smtClean="0"/>
          </a:p>
        </p:txBody>
      </p:sp>
      <p:sp>
        <p:nvSpPr>
          <p:cNvPr id="2539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7413BE7-FC64-4AFF-8DAA-38531E177702}" type="slidenum">
              <a:rPr lang="ru-RU" sz="1200">
                <a:cs typeface="Arial" charset="0"/>
              </a:rPr>
              <a:pPr algn="r"/>
              <a:t>6</a:t>
            </a:fld>
            <a:endParaRPr lang="ru-RU" sz="1200">
              <a:cs typeface="Arial" charset="0"/>
            </a:endParaRPr>
          </a:p>
        </p:txBody>
      </p:sp>
      <p:sp>
        <p:nvSpPr>
          <p:cNvPr id="253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35DB61-8CA5-419E-BE84-F9F69FAB04F8}" type="slidenum">
              <a:rPr lang="ru-RU" sz="1200" smtClean="0"/>
              <a:pPr/>
              <a:t>7</a:t>
            </a:fld>
            <a:endParaRPr lang="ru-RU" sz="1200" smtClean="0"/>
          </a:p>
        </p:txBody>
      </p:sp>
      <p:sp>
        <p:nvSpPr>
          <p:cNvPr id="2580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7B79ECE-92E9-4011-B1DF-DAC4953E0019}" type="slidenum">
              <a:rPr lang="ru-RU" sz="1200">
                <a:cs typeface="Arial" charset="0"/>
              </a:rPr>
              <a:pPr algn="r"/>
              <a:t>7</a:t>
            </a:fld>
            <a:endParaRPr lang="ru-RU" sz="1200">
              <a:cs typeface="Arial" charset="0"/>
            </a:endParaRPr>
          </a:p>
        </p:txBody>
      </p:sp>
      <p:sp>
        <p:nvSpPr>
          <p:cNvPr id="258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1576B5-64C2-4918-A403-495305B62CE4}" type="slidenum">
              <a:rPr lang="ru-RU" sz="1200" smtClean="0"/>
              <a:pPr/>
              <a:t>8</a:t>
            </a:fld>
            <a:endParaRPr lang="ru-RU" sz="1200" smtClean="0"/>
          </a:p>
        </p:txBody>
      </p:sp>
      <p:sp>
        <p:nvSpPr>
          <p:cNvPr id="263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3AAA71C-6748-4489-AF68-4381ECA7882B}" type="slidenum">
              <a:rPr lang="ru-RU" sz="1200">
                <a:cs typeface="Arial" charset="0"/>
              </a:rPr>
              <a:pPr algn="r"/>
              <a:t>8</a:t>
            </a:fld>
            <a:endParaRPr lang="ru-RU" sz="1200">
              <a:cs typeface="Arial" charset="0"/>
            </a:endParaRPr>
          </a:p>
        </p:txBody>
      </p:sp>
      <p:sp>
        <p:nvSpPr>
          <p:cNvPr id="263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F459E-D348-459A-92A4-5C793A7125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0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64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5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30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884828"/>
      </p:ext>
    </p:extLst>
  </p:cSld>
  <p:clrMapOvr>
    <a:masterClrMapping/>
  </p:clrMapOvr>
  <p:transition>
    <p:strips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73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7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24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79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2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97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3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70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7E57D-4D8E-4708-8BF9-C07D9E96B393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FC70-84D2-4B41-9CC6-47F0CBE61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141" y="294755"/>
            <a:ext cx="9124379" cy="34942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Метаморфозы</a:t>
            </a:r>
            <a:b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управлении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и дела</a:t>
            </a:r>
            <a:endParaRPr lang="ru-RU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5496" y="6284912"/>
            <a:ext cx="9144000" cy="10325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докладе использованы материалы В.Л. </a:t>
            </a:r>
            <a:r>
              <a:rPr lang="ru-RU" sz="2000" dirty="0" err="1" smtClean="0">
                <a:solidFill>
                  <a:schemeClr val="tx1"/>
                </a:solidFill>
              </a:rPr>
              <a:t>Шпера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МИСиС</a:t>
            </a:r>
            <a:r>
              <a:rPr lang="ru-RU" sz="2000" dirty="0" smtClean="0">
                <a:solidFill>
                  <a:schemeClr val="tx1"/>
                </a:solidFill>
              </a:rPr>
              <a:t>, г. Москва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140" y="5834186"/>
            <a:ext cx="9159875" cy="9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solidFill>
                  <a:schemeClr val="tx1"/>
                </a:solidFill>
              </a:rPr>
              <a:t>Пастуховские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чтения, 19 </a:t>
            </a:r>
            <a:r>
              <a:rPr lang="ru-RU" sz="2400" dirty="0" smtClean="0">
                <a:solidFill>
                  <a:schemeClr val="tx1"/>
                </a:solidFill>
              </a:rPr>
              <a:t>мая 2016 года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0" t="42692" r="15138" b="36795"/>
          <a:stretch/>
        </p:blipFill>
        <p:spPr bwMode="auto">
          <a:xfrm>
            <a:off x="814264" y="1940768"/>
            <a:ext cx="15621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5864" r="8263" b="13580"/>
          <a:stretch/>
        </p:blipFill>
        <p:spPr bwMode="auto">
          <a:xfrm>
            <a:off x="6876256" y="1844824"/>
            <a:ext cx="1648614" cy="208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-324544" y="4044776"/>
            <a:ext cx="3825999" cy="1832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</a:rPr>
              <a:t>Паньков С.Н.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заместитель управляющего директора по качеству и совершенствованию процессов,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АО «ОДК-ГТ»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868144" y="3958456"/>
            <a:ext cx="3384376" cy="1832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</a:rPr>
              <a:t>Седова Е.Е.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менеджер проекта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службы качества и     совершенствования процессов,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АО «ОДК-ГТ»</a:t>
            </a:r>
          </a:p>
        </p:txBody>
      </p:sp>
    </p:spTree>
    <p:extLst>
      <p:ext uri="{BB962C8B-B14F-4D97-AF65-F5344CB8AC3E}">
        <p14:creationId xmlns:p14="http://schemas.microsoft.com/office/powerpoint/2010/main" val="4802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5" y="582787"/>
            <a:ext cx="8496944" cy="808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Администрирование        или        управление ?</a:t>
            </a:r>
            <a:endParaRPr lang="ru-RU" sz="32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41447" y="1381866"/>
            <a:ext cx="3490493" cy="510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dirty="0" smtClean="0"/>
              <a:t>Ты приказал -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dirty="0" smtClean="0"/>
              <a:t>я сделал.</a:t>
            </a:r>
            <a:endParaRPr lang="ru-RU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2" t="41182" r="60187" b="40132"/>
          <a:stretch/>
        </p:blipFill>
        <p:spPr bwMode="auto">
          <a:xfrm>
            <a:off x="217409" y="2602718"/>
            <a:ext cx="4107441" cy="31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584" y="1609775"/>
            <a:ext cx="3708920" cy="51020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/>
              <a:t>Процесс </a:t>
            </a:r>
            <a:r>
              <a:rPr lang="ru-RU" sz="2800" dirty="0" smtClean="0"/>
              <a:t>: 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  постановка целей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/>
              <a:t>  планирование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/>
              <a:t>  организация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/>
              <a:t>  мотивация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/>
              <a:t>  контроль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/>
              <a:t>  корректировка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целей</a:t>
            </a:r>
            <a:endParaRPr lang="ru-RU" sz="2800" dirty="0"/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4860032" y="2276872"/>
            <a:ext cx="432048" cy="79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4860032" y="3170136"/>
            <a:ext cx="450330" cy="79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4860032" y="4149080"/>
            <a:ext cx="481955" cy="79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flipH="1">
            <a:off x="5734434" y="2750478"/>
            <a:ext cx="349734" cy="792088"/>
          </a:xfrm>
          <a:prstGeom prst="curvedRightArrow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flipH="1">
            <a:off x="5734434" y="3645024"/>
            <a:ext cx="349734" cy="792088"/>
          </a:xfrm>
          <a:prstGeom prst="curvedRightArrow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BB132C-62E4-4567-976F-939D68BD4E45}" type="slidenum">
              <a:rPr lang="ru-RU" sz="1400" smtClean="0"/>
              <a:pPr/>
              <a:t>10</a:t>
            </a:fld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0275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656" y="-90262"/>
            <a:ext cx="7059864" cy="782958"/>
          </a:xfrm>
        </p:spPr>
        <p:txBody>
          <a:bodyPr/>
          <a:lstStyle/>
          <a:p>
            <a:r>
              <a:rPr lang="ru-RU" dirty="0" smtClean="0"/>
              <a:t>Управленческий хаос?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3" y="1709120"/>
            <a:ext cx="1306488" cy="604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 rot="18361271">
            <a:off x="3969474" y="2540989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38079" y="844891"/>
            <a:ext cx="1306488" cy="425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приказы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580112" y="3241576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распоряжения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 rot="20800078">
            <a:off x="2655219" y="4174498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поручения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28677" y="4062771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протоколы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 rot="2491092">
            <a:off x="1350173" y="5591527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139952" y="5135091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планы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 rot="1907050">
            <a:off x="5999956" y="4062772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 rot="2589700">
            <a:off x="6228184" y="5336815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 rot="918371">
            <a:off x="7510124" y="3605017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 rot="1444465">
            <a:off x="6706192" y="954167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поручения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 rot="19388266">
            <a:off x="601216" y="3661742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приказы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 rot="1117062">
            <a:off x="5101070" y="4682243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приказы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 rot="19058804">
            <a:off x="7540421" y="4827403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Цели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 rot="20800078">
            <a:off x="3475820" y="1747710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 rot="1873957">
            <a:off x="4759728" y="6003673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эффект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 rot="1636586">
            <a:off x="2127422" y="4978458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распоряжения</a:t>
            </a: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 rot="18702946">
            <a:off x="2030735" y="1688866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распоряжения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 rot="18897643">
            <a:off x="201792" y="5169835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 rot="1117062">
            <a:off x="5642448" y="2242513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отчеты</a:t>
            </a:r>
            <a:endParaRPr lang="ru-RU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 rot="17523034">
            <a:off x="7901347" y="1463560"/>
            <a:ext cx="1306488" cy="425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указания</a:t>
            </a:r>
            <a:endParaRPr lang="ru-RU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 rot="2558319">
            <a:off x="4843829" y="1542150"/>
            <a:ext cx="1306488" cy="425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 rot="2285232">
            <a:off x="1624844" y="3443299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 rot="2285232">
            <a:off x="4776043" y="3714075"/>
            <a:ext cx="1561319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справки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 rot="918371">
            <a:off x="3895471" y="4544339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 rot="17464744">
            <a:off x="462373" y="2645906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отчеты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 rot="20800078">
            <a:off x="5390605" y="5476390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 rot="20800078">
            <a:off x="7125007" y="2789422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эффективность</a:t>
            </a:r>
            <a:endParaRPr lang="ru-RU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 rot="1316861">
            <a:off x="3009114" y="3343754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стабильность</a:t>
            </a:r>
            <a:endParaRPr lang="ru-RU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 rot="20800078">
            <a:off x="1148032" y="1201372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 rot="18201548">
            <a:off x="5664759" y="1267060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планы</a:t>
            </a:r>
            <a:endParaRPr lang="ru-RU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018784" y="6075042"/>
            <a:ext cx="7059864" cy="78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Короче – давайте работать !</a:t>
            </a:r>
            <a:endParaRPr lang="ru-RU" sz="2800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 rot="1848185">
            <a:off x="7871803" y="5888537"/>
            <a:ext cx="1257600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рапорт</a:t>
            </a:r>
            <a:endParaRPr lang="ru-RU" dirty="0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 rot="20800078">
            <a:off x="4644007" y="754724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управление</a:t>
            </a:r>
            <a:endParaRPr lang="ru-RU" dirty="0"/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 rot="1660158">
            <a:off x="6607107" y="2028246"/>
            <a:ext cx="1872208" cy="40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администрирование</a:t>
            </a:r>
            <a:endParaRPr lang="ru-RU" dirty="0"/>
          </a:p>
        </p:txBody>
      </p:sp>
      <p:sp>
        <p:nvSpPr>
          <p:cNvPr id="3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BB132C-62E4-4567-976F-939D68BD4E45}" type="slidenum">
              <a:rPr lang="ru-RU" sz="1400" smtClean="0"/>
              <a:pPr/>
              <a:t>11</a:t>
            </a:fld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89581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9227368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Несколько  примеров</a:t>
            </a:r>
            <a:br>
              <a:rPr lang="ru-RU" dirty="0" smtClean="0"/>
            </a:br>
            <a:r>
              <a:rPr lang="ru-RU" dirty="0" smtClean="0"/>
              <a:t>  метаморфоз  и …. путаницы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466728" cy="6046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Цели            задачи</a:t>
            </a: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1475656" y="1703667"/>
            <a:ext cx="1008112" cy="43204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2708920"/>
            <a:ext cx="3528392" cy="5903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Планы             </a:t>
            </a:r>
            <a:r>
              <a:rPr lang="ru-RU" dirty="0" smtClean="0"/>
              <a:t> цели</a:t>
            </a:r>
            <a:endParaRPr lang="ru-RU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779912" y="2867235"/>
            <a:ext cx="1008112" cy="43204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1560" y="4293096"/>
            <a:ext cx="3970784" cy="74867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Результаты               цели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411760" y="4293096"/>
            <a:ext cx="1008112" cy="43204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47864" y="3457599"/>
            <a:ext cx="5544616" cy="5903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Результативность           эффективность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5724128" y="3615914"/>
            <a:ext cx="1008112" cy="43204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55576" y="5445224"/>
            <a:ext cx="3970784" cy="74867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Приказ               цели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236912" y="5603539"/>
            <a:ext cx="1008112" cy="43204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397152" y="4865443"/>
            <a:ext cx="4567336" cy="57978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Проекты                 программы</a:t>
            </a:r>
            <a:endParaRPr lang="ru-RU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5940152" y="4897453"/>
            <a:ext cx="1008112" cy="43204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BB132C-62E4-4567-976F-939D68BD4E45}" type="slidenum">
              <a:rPr lang="ru-RU" sz="1400" smtClean="0"/>
              <a:pPr/>
              <a:t>12</a:t>
            </a:fld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38210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Банальные выводы:</a:t>
            </a:r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000" b="1" dirty="0" smtClean="0"/>
              <a:t>1. «В начале было слово…», </a:t>
            </a:r>
            <a:r>
              <a:rPr lang="ru-RU" sz="2000" b="1" dirty="0" smtClean="0"/>
              <a:t>Библия</a:t>
            </a:r>
            <a:r>
              <a:rPr lang="ru-RU" sz="4000" b="1" dirty="0" smtClean="0"/>
              <a:t> </a:t>
            </a:r>
          </a:p>
          <a:p>
            <a:pPr marL="0" indent="0" algn="ctr">
              <a:buNone/>
            </a:pPr>
            <a:endParaRPr lang="ru-RU" sz="4800" b="1" dirty="0"/>
          </a:p>
          <a:p>
            <a:pPr marL="0" indent="0" algn="ctr">
              <a:buNone/>
            </a:pPr>
            <a:r>
              <a:rPr lang="ru-RU" sz="3600" b="1" dirty="0" smtClean="0"/>
              <a:t>2. «Мысль изреченная есть ложь», </a:t>
            </a:r>
          </a:p>
          <a:p>
            <a:pPr marL="0" indent="0" algn="ctr">
              <a:buNone/>
            </a:pPr>
            <a:r>
              <a:rPr lang="ru-RU" sz="2000" b="1" dirty="0" smtClean="0"/>
              <a:t>Александр Фет</a:t>
            </a:r>
            <a:endParaRPr lang="ru-RU" sz="2000" b="1" dirty="0"/>
          </a:p>
          <a:p>
            <a:pPr marL="0" indent="0" algn="ctr">
              <a:buNone/>
            </a:pPr>
            <a:endParaRPr lang="ru-RU" sz="4800" b="1" dirty="0" smtClean="0"/>
          </a:p>
          <a:p>
            <a:pPr marL="0" indent="0" algn="ctr">
              <a:buNone/>
            </a:pPr>
            <a:endParaRPr lang="ru-RU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BB132C-62E4-4567-976F-939D68BD4E45}" type="slidenum">
              <a:rPr lang="ru-RU" sz="1400" smtClean="0"/>
              <a:pPr/>
              <a:t>13</a:t>
            </a:fld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8823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/>
          <a:stretch>
            <a:fillRect/>
          </a:stretch>
        </p:blipFill>
        <p:spPr bwMode="auto">
          <a:xfrm>
            <a:off x="2792413" y="44624"/>
            <a:ext cx="631609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4752528" cy="55774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Предложения</a:t>
            </a:r>
            <a:endParaRPr lang="ru-RU" sz="3600" b="1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3600" dirty="0" smtClean="0"/>
              <a:t>1. Создайте правильные </a:t>
            </a:r>
            <a:r>
              <a:rPr lang="ru-RU" sz="3600" dirty="0" smtClean="0"/>
              <a:t>понятия </a:t>
            </a:r>
            <a:r>
              <a:rPr lang="ru-RU" sz="3600" dirty="0" smtClean="0"/>
              <a:t>– будете </a:t>
            </a:r>
            <a:r>
              <a:rPr lang="ru-RU" sz="3600" dirty="0" smtClean="0"/>
              <a:t>жить </a:t>
            </a:r>
            <a:r>
              <a:rPr lang="ru-RU" sz="3600" dirty="0" smtClean="0"/>
              <a:t>в </a:t>
            </a:r>
            <a:r>
              <a:rPr lang="ru-RU" sz="3600" dirty="0" smtClean="0"/>
              <a:t>правильном </a:t>
            </a:r>
            <a:r>
              <a:rPr lang="ru-RU" sz="3600" dirty="0" smtClean="0"/>
              <a:t>мире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2. Не нужно инвестиций (деньги), нужно</a:t>
            </a:r>
          </a:p>
          <a:p>
            <a:r>
              <a:rPr lang="ru-RU" sz="3600" dirty="0"/>
              <a:t>у</a:t>
            </a:r>
            <a:r>
              <a:rPr lang="ru-RU" sz="3600" dirty="0" smtClean="0"/>
              <a:t>правлять своими мыслями; </a:t>
            </a:r>
          </a:p>
          <a:p>
            <a:r>
              <a:rPr lang="ru-RU" sz="3600" dirty="0"/>
              <a:t>а</a:t>
            </a:r>
            <a:r>
              <a:rPr lang="ru-RU" sz="3600" dirty="0" smtClean="0"/>
              <a:t>ккуратно использовать русский язык.</a:t>
            </a:r>
            <a:endParaRPr lang="ru-RU" sz="3600" dirty="0"/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b="-5"/>
          <a:stretch>
            <a:fillRect/>
          </a:stretch>
        </p:blipFill>
        <p:spPr bwMode="auto">
          <a:xfrm>
            <a:off x="-15875" y="12700"/>
            <a:ext cx="28082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928716" y="1412776"/>
            <a:ext cx="4859573" cy="15710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u="sng" dirty="0" smtClean="0"/>
              <a:t>3 критерия успеха в управлении: </a:t>
            </a:r>
            <a:r>
              <a:rPr lang="ru-RU" sz="2000" dirty="0" smtClean="0"/>
              <a:t>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Результативность (</a:t>
            </a:r>
            <a:r>
              <a:rPr lang="en-US" sz="2000" dirty="0" smtClean="0">
                <a:latin typeface="Calibri" pitchFamily="34" charset="0"/>
              </a:rPr>
              <a:t>effectiveness)</a:t>
            </a:r>
            <a:endParaRPr lang="ru-RU" sz="2000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Эффективность </a:t>
            </a:r>
            <a:r>
              <a:rPr lang="en-US" sz="2000" dirty="0" smtClean="0">
                <a:latin typeface="Calibri" pitchFamily="34" charset="0"/>
              </a:rPr>
              <a:t>(efficiency</a:t>
            </a:r>
            <a:r>
              <a:rPr lang="ru-RU" sz="2000" dirty="0" smtClean="0">
                <a:latin typeface="Calibri" pitchFamily="34" charset="0"/>
              </a:rPr>
              <a:t>)</a:t>
            </a:r>
            <a:endParaRPr lang="ru-RU" sz="2000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Стабильность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BB132C-62E4-4567-976F-939D68BD4E45}" type="slidenum">
              <a:rPr lang="ru-RU" sz="1400" smtClean="0"/>
              <a:pPr/>
              <a:t>14</a:t>
            </a:fld>
            <a:endParaRPr lang="ru-RU" sz="1400" dirty="0" smtClean="0"/>
          </a:p>
        </p:txBody>
      </p:sp>
      <p:pic>
        <p:nvPicPr>
          <p:cNvPr id="6" name="Рисунок 5" descr="коренная причина - Pa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5012" r="71562" b="53271"/>
          <a:stretch/>
        </p:blipFill>
        <p:spPr>
          <a:xfrm>
            <a:off x="4800180" y="3390900"/>
            <a:ext cx="4308324" cy="29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smtClean="0"/>
              <a:t>Шпер В.Л.: SPC - 2013</a:t>
            </a: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F3AC8E-D871-40ED-87B3-940C9085B4A9}" type="slidenum">
              <a:rPr lang="ru-RU" sz="1400" smtClean="0"/>
              <a:pPr/>
              <a:t>2</a:t>
            </a:fld>
            <a:endParaRPr lang="ru-RU" sz="1400" smtClean="0"/>
          </a:p>
        </p:txBody>
      </p:sp>
      <p:sp>
        <p:nvSpPr>
          <p:cNvPr id="46084" name="Название 1"/>
          <p:cNvSpPr>
            <a:spLocks noGrp="1"/>
          </p:cNvSpPr>
          <p:nvPr>
            <p:ph type="title" idx="4294967295"/>
          </p:nvPr>
        </p:nvSpPr>
        <p:spPr>
          <a:xfrm>
            <a:off x="251520" y="764704"/>
            <a:ext cx="3238128" cy="52676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 бокам космического корабля "Кеннеди" размещаются два двигателя по 5 футов шириной…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 smtClean="0"/>
          </a:p>
        </p:txBody>
      </p:sp>
      <p:sp>
        <p:nvSpPr>
          <p:cNvPr id="46085" name="Содержимое 2"/>
          <p:cNvSpPr>
            <a:spLocks noGrp="1"/>
          </p:cNvSpPr>
          <p:nvPr>
            <p:ph idx="4294967295"/>
          </p:nvPr>
        </p:nvSpPr>
        <p:spPr>
          <a:xfrm>
            <a:off x="3491880" y="3858344"/>
            <a:ext cx="4534272" cy="295503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dirty="0" smtClean="0"/>
              <a:t>Конструкторы корабля хотели сделать эти двигатели ещё шире, но не смогли.     </a:t>
            </a:r>
          </a:p>
          <a:p>
            <a:pPr marL="0" indent="0">
              <a:buFontTx/>
              <a:buNone/>
            </a:pPr>
            <a:r>
              <a:rPr lang="ru-RU" dirty="0" smtClean="0"/>
              <a:t>Почему? </a:t>
            </a:r>
          </a:p>
        </p:txBody>
      </p:sp>
      <p:pic>
        <p:nvPicPr>
          <p:cNvPr id="7" name="Picture 3" descr="readmsg?id=12947896980000000666;0;1&amp;mode=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49630"/>
            <a:ext cx="4608512" cy="32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smtClean="0"/>
              <a:t>Шпер В.Л.: SPC - 2013</a:t>
            </a: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72D1512-F36C-45AE-85CC-5738F76C3EAE}" type="slidenum">
              <a:rPr lang="ru-RU" sz="1400" smtClean="0"/>
              <a:pPr/>
              <a:t>3</a:t>
            </a:fld>
            <a:endParaRPr lang="ru-RU" sz="140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6056" y="908720"/>
            <a:ext cx="3816673" cy="13681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Двигатели доставлялись по железной дороге,</a:t>
            </a:r>
            <a:r>
              <a:rPr lang="ru-RU" sz="4000" dirty="0" smtClean="0"/>
              <a:t> </a:t>
            </a:r>
          </a:p>
        </p:txBody>
      </p:sp>
      <p:pic>
        <p:nvPicPr>
          <p:cNvPr id="8" name="Picture 4" descr="readmsg?id=12947896980000000666;0;2&amp;mode=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546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 descr="readmsg?id=12947896980000000666;0;3&amp;mode=attach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5174060" cy="359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dirty="0" err="1" smtClean="0"/>
              <a:t>Шпер</a:t>
            </a:r>
            <a:r>
              <a:rPr lang="ru-RU" sz="1400" dirty="0" smtClean="0"/>
              <a:t> В.Л.: SPC - 2013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23B712-CF87-43CC-8424-4DC20162F6DD}" type="slidenum">
              <a:rPr lang="ru-RU" sz="1400" smtClean="0"/>
              <a:pPr/>
              <a:t>4</a:t>
            </a:fld>
            <a:endParaRPr lang="ru-RU" sz="1400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696"/>
            <a:ext cx="8964613" cy="719137"/>
          </a:xfrm>
        </p:spPr>
        <p:txBody>
          <a:bodyPr/>
          <a:lstStyle/>
          <a:p>
            <a:r>
              <a:rPr lang="ru-RU" sz="3600" b="1" dirty="0" smtClean="0"/>
              <a:t>которая проходит по узкому тоннелю</a:t>
            </a:r>
            <a:r>
              <a:rPr lang="ru-RU" sz="4000" dirty="0" smtClean="0"/>
              <a:t> </a:t>
            </a:r>
          </a:p>
        </p:txBody>
      </p:sp>
      <p:pic>
        <p:nvPicPr>
          <p:cNvPr id="49158" name="Picture 4" descr="readmsg?id=12947896980000000666;0;4&amp;mode=attach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/>
          <a:stretch/>
        </p:blipFill>
        <p:spPr bwMode="auto">
          <a:xfrm>
            <a:off x="107504" y="1556792"/>
            <a:ext cx="457437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88024" y="1124744"/>
            <a:ext cx="396044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sz="2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/>
              <a:t>Расстояние между рельсами стандартное: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4 фута 8.5 дюймов,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поэтому конструкторы могли сделать двигатели только шириной 5 футов...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Возникает вопрос: почему расстояние между рельсами 4 фута 8.5 дюймов ?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Откуда же взялась эта цифра?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475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readmsg?id=12947896980000000666;0;8&amp;mode=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674" y="3429000"/>
            <a:ext cx="4499992" cy="2937530"/>
          </a:xfrm>
          <a:prstGeom prst="rect">
            <a:avLst/>
          </a:prstGeom>
        </p:spPr>
      </p:pic>
      <p:sp>
        <p:nvSpPr>
          <p:cNvPr id="52226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dirty="0" err="1" smtClean="0"/>
              <a:t>Шпер</a:t>
            </a:r>
            <a:r>
              <a:rPr lang="ru-RU" sz="1400" dirty="0" smtClean="0"/>
              <a:t> В.Л.: SPC - 2013</a:t>
            </a: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0A58BA-EC9E-4556-A4E7-7B695209DA8F}" type="slidenum">
              <a:rPr lang="ru-RU" sz="1400" smtClean="0"/>
              <a:pPr/>
              <a:t>5</a:t>
            </a:fld>
            <a:endParaRPr lang="ru-RU" sz="140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92079" y="1493912"/>
            <a:ext cx="3866437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В Англии делали железнодорожные вагоны по тому же принципу, что и трамвайные,</a:t>
            </a:r>
            <a:r>
              <a:rPr lang="ru-RU" sz="4000" dirty="0" smtClean="0"/>
              <a:t> </a:t>
            </a:r>
          </a:p>
        </p:txBody>
      </p:sp>
      <p:pic>
        <p:nvPicPr>
          <p:cNvPr id="8" name="Picture 4" descr="readmsg?id=12947896980000000666;0;7&amp;mode=attach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5004048" cy="285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73832" y="4509120"/>
            <a:ext cx="38664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а первые трамваи производились в Англии по образу и подобию </a:t>
            </a:r>
            <a:r>
              <a:rPr lang="ru-RU" sz="2800" b="1" dirty="0" smtClean="0"/>
              <a:t>конки</a:t>
            </a:r>
            <a:r>
              <a:rPr lang="ru-RU" sz="2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8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smtClean="0"/>
              <a:t>Шпер В.Л.: SPC - 2013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E9CD5B-BD45-46B6-A0D8-C91539E34A5E}" type="slidenum">
              <a:rPr lang="ru-RU" sz="1400" smtClean="0"/>
              <a:pPr/>
              <a:t>6</a:t>
            </a:fld>
            <a:endParaRPr lang="ru-RU" sz="1400" smtClean="0"/>
          </a:p>
        </p:txBody>
      </p:sp>
      <p:sp>
        <p:nvSpPr>
          <p:cNvPr id="53252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AE0B123-EB70-44C5-B0BC-6570935B58E0}" type="slidenum">
              <a:rPr lang="ru-RU" sz="1400">
                <a:cs typeface="Arial" charset="0"/>
              </a:rPr>
              <a:pPr algn="r"/>
              <a:t>6</a:t>
            </a:fld>
            <a:endParaRPr lang="ru-RU" sz="1400">
              <a:cs typeface="Arial" charset="0"/>
            </a:endParaRP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620688"/>
            <a:ext cx="9217024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    А длина оси конки составляла как раз правильно, 4 фута 8.5 дюймов !</a:t>
            </a:r>
            <a:r>
              <a:rPr lang="ru-RU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Но почему?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pic>
        <p:nvPicPr>
          <p:cNvPr id="7" name="Picture 4" descr="readmsg?id=12947896980000000666;0;9&amp;mode=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7762"/>
            <a:ext cx="7775575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smtClean="0"/>
              <a:t>Шпер В.Л.: SPC - 2013</a:t>
            </a:r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533CB7-7C18-4764-A95C-057FAE550820}" type="slidenum">
              <a:rPr lang="ru-RU" sz="1400" smtClean="0"/>
              <a:pPr/>
              <a:t>7</a:t>
            </a:fld>
            <a:endParaRPr lang="ru-RU" sz="1400" smtClean="0"/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728042"/>
            <a:ext cx="7632848" cy="254543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b="1" dirty="0" smtClean="0"/>
              <a:t>Да просто дороги в Великобритании стали делать римляне, подводя их под размер своих боевых колесниц, </a:t>
            </a:r>
            <a:r>
              <a:rPr lang="ru-RU" sz="2400" b="1" dirty="0"/>
              <a:t>запрягали обычно двух </a:t>
            </a:r>
            <a:r>
              <a:rPr lang="ru-RU" sz="2400" b="1" dirty="0" smtClean="0"/>
              <a:t>лошадей.</a:t>
            </a:r>
          </a:p>
          <a:p>
            <a:pPr>
              <a:buFontTx/>
              <a:buNone/>
            </a:pPr>
            <a:r>
              <a:rPr lang="ru-RU" sz="2400" b="1" dirty="0" smtClean="0"/>
              <a:t>А </a:t>
            </a:r>
            <a:r>
              <a:rPr lang="ru-RU" sz="2400" b="1" dirty="0"/>
              <a:t>4 фута 8.5 дюймов это был как раз размер двух лошадиных задниц! </a:t>
            </a:r>
            <a:endParaRPr lang="ru-RU" sz="2400" dirty="0" smtClean="0"/>
          </a:p>
        </p:txBody>
      </p:sp>
      <p:pic>
        <p:nvPicPr>
          <p:cNvPr id="7" name="Picture 4" descr="readmsg?id=12947896980000000666;0;10&amp;mode=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6458074" cy="35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0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smtClean="0"/>
              <a:t>Шпер В.Л.: SPC - 2013</a:t>
            </a:r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BB132C-62E4-4567-976F-939D68BD4E45}" type="slidenum">
              <a:rPr lang="ru-RU" sz="1400" smtClean="0"/>
              <a:pPr/>
              <a:t>8</a:t>
            </a:fld>
            <a:endParaRPr lang="ru-RU" sz="1400" dirty="0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229600" cy="53292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/>
              <a:t>Коренная причина (</a:t>
            </a:r>
            <a:r>
              <a:rPr lang="en-US" b="1" dirty="0" smtClean="0"/>
              <a:t>root cause)</a:t>
            </a:r>
            <a:endParaRPr lang="ru-RU" b="1" dirty="0" smtClean="0"/>
          </a:p>
          <a:p>
            <a:pPr algn="ctr">
              <a:buFontTx/>
              <a:buNone/>
            </a:pPr>
            <a:r>
              <a:rPr lang="ru-RU" b="1" dirty="0"/>
              <a:t>Д</a:t>
            </a:r>
            <a:r>
              <a:rPr lang="ru-RU" b="1" dirty="0" smtClean="0"/>
              <a:t>аже теперь, когда человек вышел в космос,</a:t>
            </a:r>
            <a:br>
              <a:rPr lang="ru-RU" b="1" dirty="0" smtClean="0"/>
            </a:br>
            <a:r>
              <a:rPr lang="ru-RU" b="1" dirty="0">
                <a:solidFill>
                  <a:srgbClr val="FF0000"/>
                </a:solidFill>
              </a:rPr>
              <a:t>его наивысшие технические достижения </a:t>
            </a:r>
            <a:r>
              <a:rPr lang="ru-RU" b="1" dirty="0" smtClean="0">
                <a:solidFill>
                  <a:srgbClr val="FF0000"/>
                </a:solidFill>
              </a:rPr>
              <a:t>зависят от размера лошадиной задницы две тысячи лет назад!</a:t>
            </a:r>
          </a:p>
        </p:txBody>
      </p:sp>
      <p:pic>
        <p:nvPicPr>
          <p:cNvPr id="10" name="Picture 3" descr="readmsg?id=12947896980000000666;0;11&amp;mode=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284984"/>
            <a:ext cx="4104457" cy="297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4" y="679575"/>
            <a:ext cx="3106092" cy="374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067944" y="1952604"/>
            <a:ext cx="4619658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«Самая большая проблема российских предприятий – </a:t>
            </a:r>
          </a:p>
          <a:p>
            <a:r>
              <a:rPr lang="ru-RU" dirty="0"/>
              <a:t>плохое управление</a:t>
            </a:r>
            <a:r>
              <a:rPr lang="ru-RU" dirty="0"/>
              <a:t>»</a:t>
            </a:r>
            <a:endParaRPr lang="ru-RU" dirty="0"/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467544" y="4329678"/>
            <a:ext cx="396044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err="1">
                <a:solidFill>
                  <a:srgbClr val="000099"/>
                </a:solidFill>
              </a:rPr>
              <a:t>Лапидус</a:t>
            </a:r>
            <a:endParaRPr lang="ru-RU" sz="2400" dirty="0">
              <a:solidFill>
                <a:srgbClr val="000099"/>
              </a:solidFill>
            </a:endParaRPr>
          </a:p>
          <a:p>
            <a:r>
              <a:rPr lang="ru-RU" sz="2400" dirty="0">
                <a:solidFill>
                  <a:srgbClr val="000099"/>
                </a:solidFill>
              </a:rPr>
              <a:t>Вадим </a:t>
            </a:r>
            <a:r>
              <a:rPr lang="ru-RU" sz="2400" dirty="0" smtClean="0">
                <a:solidFill>
                  <a:srgbClr val="000099"/>
                </a:solidFill>
              </a:rPr>
              <a:t>Аркадьевич, </a:t>
            </a:r>
          </a:p>
          <a:p>
            <a:r>
              <a:rPr lang="ru-RU" sz="1400" dirty="0" smtClean="0"/>
              <a:t>Ведущий </a:t>
            </a:r>
            <a:r>
              <a:rPr lang="ru-RU" sz="1400" dirty="0"/>
              <a:t>российский консультант в области </a:t>
            </a:r>
            <a:r>
              <a:rPr lang="ru-RU" sz="1400" dirty="0" smtClean="0"/>
              <a:t>менеджмента,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Генеральный директор ЗАО «Центр «Приоритет», </a:t>
            </a:r>
            <a:br>
              <a:rPr lang="ru-RU" sz="1400" dirty="0"/>
            </a:br>
            <a:r>
              <a:rPr lang="ru-RU" sz="1400" dirty="0" smtClean="0"/>
              <a:t>Доктор </a:t>
            </a:r>
            <a:r>
              <a:rPr lang="ru-RU" sz="1400" dirty="0"/>
              <a:t>технических </a:t>
            </a:r>
            <a:r>
              <a:rPr lang="ru-RU" sz="1400" dirty="0" smtClean="0"/>
              <a:t>наук,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Профессор Государственного университета - Высшей школы экономики</a:t>
            </a:r>
            <a:endParaRPr lang="ru-RU" sz="1400" dirty="0">
              <a:effectLst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67944" y="764704"/>
            <a:ext cx="46188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sz="2000" b="0" dirty="0" smtClean="0">
                <a:solidFill>
                  <a:srgbClr val="FF0000"/>
                </a:solidFill>
              </a:rPr>
              <a:t>Одна из коренных причин </a:t>
            </a:r>
            <a:endParaRPr lang="ru-RU" sz="2000" b="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ru-RU" sz="2000" b="0" dirty="0" smtClean="0">
                <a:solidFill>
                  <a:srgbClr val="FF0000"/>
                </a:solidFill>
              </a:rPr>
              <a:t>(</a:t>
            </a:r>
            <a:r>
              <a:rPr lang="en-US" sz="2000" b="0" dirty="0" smtClean="0">
                <a:solidFill>
                  <a:srgbClr val="FF0000"/>
                </a:solidFill>
              </a:rPr>
              <a:t>root </a:t>
            </a:r>
            <a:r>
              <a:rPr lang="en-US" sz="2000" b="0" dirty="0">
                <a:solidFill>
                  <a:srgbClr val="FF0000"/>
                </a:solidFill>
              </a:rPr>
              <a:t>cause</a:t>
            </a:r>
            <a:r>
              <a:rPr lang="en-US" sz="2000" b="0" dirty="0" smtClean="0">
                <a:solidFill>
                  <a:srgbClr val="FF0000"/>
                </a:solidFill>
              </a:rPr>
              <a:t>)</a:t>
            </a:r>
            <a:r>
              <a:rPr lang="ru-RU" sz="2000" b="0" dirty="0" smtClean="0">
                <a:solidFill>
                  <a:srgbClr val="FF0000"/>
                </a:solidFill>
              </a:rPr>
              <a:t> -  </a:t>
            </a:r>
          </a:p>
          <a:p>
            <a:pPr algn="ctr">
              <a:buFontTx/>
              <a:buNone/>
            </a:pPr>
            <a:r>
              <a:rPr lang="ru-RU" sz="2000" b="0" dirty="0" smtClean="0">
                <a:solidFill>
                  <a:srgbClr val="FF0000"/>
                </a:solidFill>
              </a:rPr>
              <a:t>аналог </a:t>
            </a:r>
            <a:r>
              <a:rPr lang="ru-RU" sz="2000" b="0" dirty="0" smtClean="0">
                <a:solidFill>
                  <a:srgbClr val="FF0000"/>
                </a:solidFill>
              </a:rPr>
              <a:t>лошадиных задниц 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E8BB132C-62E4-4567-976F-939D68BD4E45}" type="slidenum">
              <a:rPr lang="ru-RU" sz="1400" smtClean="0"/>
              <a:pPr algn="r"/>
              <a:t>9</a:t>
            </a:fld>
            <a:endParaRPr lang="ru-RU" sz="14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92656" y="-90262"/>
            <a:ext cx="7059864" cy="7829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Постановка проблемы</a:t>
            </a:r>
            <a:endParaRPr lang="ru-RU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075336" y="5118283"/>
            <a:ext cx="4619658" cy="83099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000099"/>
                </a:solidFill>
              </a:rPr>
              <a:t>Недостаточный уровень жизни людей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075336" y="3742594"/>
            <a:ext cx="4619658" cy="83099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Недостаточная производительность труда</a:t>
            </a:r>
            <a:endParaRPr lang="ru-RU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075336" y="4573591"/>
            <a:ext cx="4619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0" dirty="0">
                <a:solidFill>
                  <a:srgbClr val="000099"/>
                </a:solidFill>
              </a:rPr>
              <a:t>п</a:t>
            </a:r>
            <a:r>
              <a:rPr lang="ru-RU" sz="2400" b="0" dirty="0" smtClean="0">
                <a:solidFill>
                  <a:srgbClr val="000099"/>
                </a:solidFill>
              </a:rPr>
              <a:t>очему?</a:t>
            </a:r>
            <a:endParaRPr lang="ru-RU" sz="2400" b="0" dirty="0">
              <a:solidFill>
                <a:srgbClr val="000099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067944" y="3190308"/>
            <a:ext cx="4619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0" dirty="0">
                <a:solidFill>
                  <a:srgbClr val="000099"/>
                </a:solidFill>
              </a:rPr>
              <a:t>п</a:t>
            </a:r>
            <a:r>
              <a:rPr lang="ru-RU" sz="2400" b="0" dirty="0" smtClean="0">
                <a:solidFill>
                  <a:srgbClr val="000099"/>
                </a:solidFill>
              </a:rPr>
              <a:t>очему?</a:t>
            </a:r>
            <a:endParaRPr lang="ru-RU" sz="2400" b="0" dirty="0">
              <a:solidFill>
                <a:srgbClr val="000099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7291908" y="4573591"/>
            <a:ext cx="0" cy="5446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236296" y="3197902"/>
            <a:ext cx="0" cy="5446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8297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4D71D7855604C869B29554E271F3B" ma:contentTypeVersion="0" ma:contentTypeDescription="Создание документа." ma:contentTypeScope="" ma:versionID="0e9c9c04739c0d511a4032b4041208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F9B81E-5B42-4CCB-9C9C-2A9D5B8A1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75108D-3852-42DA-A891-0FBCCF20C5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B4F757-693D-48AA-AD18-E168266FEBF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451</Words>
  <Application>Microsoft Office PowerPoint</Application>
  <PresentationFormat>Экран (4:3)</PresentationFormat>
  <Paragraphs>146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Метаморфозы в  управлении:  слова и дела</vt:lpstr>
      <vt:lpstr>  По бокам космического корабля "Кеннеди" размещаются два двигателя по 5 футов шириной…  </vt:lpstr>
      <vt:lpstr>Двигатели доставлялись по железной дороге, </vt:lpstr>
      <vt:lpstr>которая проходит по узкому тоннелю </vt:lpstr>
      <vt:lpstr>В Англии делали железнодорожные вагоны по тому же принципу, что и трамвайные,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Управленческий хаос?</vt:lpstr>
      <vt:lpstr>Несколько  примеров   метаморфоз  и …. путаницы </vt:lpstr>
      <vt:lpstr>Презентация PowerPoint</vt:lpstr>
      <vt:lpstr>Презентация PowerPoint</vt:lpstr>
    </vt:vector>
  </TitlesOfParts>
  <Company>Gas Turbines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мы начали использовать графики и как технологи могут этому помочь?</dc:title>
  <dc:creator>Паньков С.Н.</dc:creator>
  <cp:lastModifiedBy>Седова Елена Евгеньевна</cp:lastModifiedBy>
  <cp:revision>81</cp:revision>
  <dcterms:created xsi:type="dcterms:W3CDTF">2015-11-12T09:36:38Z</dcterms:created>
  <dcterms:modified xsi:type="dcterms:W3CDTF">2016-05-18T07:44:09Z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0x010100BB64D71D7855604C869B29554E271F3B</vt:lpwstr>
  </property>
</Properties>
</file>