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8" r:id="rId3"/>
    <p:sldId id="294" r:id="rId4"/>
    <p:sldId id="297" r:id="rId5"/>
    <p:sldId id="295" r:id="rId6"/>
    <p:sldId id="299" r:id="rId7"/>
    <p:sldId id="296" r:id="rId8"/>
    <p:sldId id="300" r:id="rId9"/>
    <p:sldId id="301" r:id="rId10"/>
    <p:sldId id="270" r:id="rId11"/>
    <p:sldId id="257" r:id="rId12"/>
    <p:sldId id="258" r:id="rId13"/>
    <p:sldId id="271" r:id="rId14"/>
    <p:sldId id="273" r:id="rId15"/>
    <p:sldId id="274" r:id="rId16"/>
    <p:sldId id="272" r:id="rId17"/>
    <p:sldId id="275" r:id="rId18"/>
    <p:sldId id="276" r:id="rId19"/>
    <p:sldId id="277" r:id="rId20"/>
    <p:sldId id="279" r:id="rId21"/>
    <p:sldId id="278" r:id="rId22"/>
    <p:sldId id="280" r:id="rId23"/>
    <p:sldId id="269" r:id="rId24"/>
    <p:sldId id="281" r:id="rId25"/>
    <p:sldId id="285" r:id="rId26"/>
    <p:sldId id="286" r:id="rId27"/>
    <p:sldId id="261" r:id="rId28"/>
    <p:sldId id="287" r:id="rId29"/>
    <p:sldId id="289" r:id="rId30"/>
    <p:sldId id="291" r:id="rId31"/>
    <p:sldId id="288" r:id="rId32"/>
    <p:sldId id="290" r:id="rId33"/>
    <p:sldId id="302" r:id="rId34"/>
    <p:sldId id="292" r:id="rId35"/>
    <p:sldId id="293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VALENTO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C9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12B85B7-BCF3-4DE9-898E-A4BF7AC47B55}" type="datetimeFigureOut">
              <a:rPr lang="nl-NL" smtClean="0"/>
              <a:t>19-5-2016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5A6110-E34D-43C2-996F-21B00D932587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l2X5zfUAk" TargetMode="External"/><Relationship Id="rId2" Type="http://schemas.openxmlformats.org/officeDocument/2006/relationships/hyperlink" Target="https://www.youtube.com/watch?v=VrSUe_m19FY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Обучающиеся организации</a:t>
            </a:r>
            <a:r>
              <a:rPr lang="en-GB" sz="2800" dirty="0" smtClean="0"/>
              <a:t>:</a:t>
            </a:r>
            <a:br>
              <a:rPr lang="en-GB" sz="2800" dirty="0" smtClean="0"/>
            </a:br>
            <a:r>
              <a:rPr lang="ru-RU" sz="2800" dirty="0" smtClean="0"/>
              <a:t>Практический подход к развитию организации</a:t>
            </a:r>
            <a:endParaRPr lang="en-GB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XIV </a:t>
            </a:r>
            <a:r>
              <a:rPr lang="ru-RU" dirty="0"/>
              <a:t>международная научно-практическая </a:t>
            </a:r>
          </a:p>
          <a:p>
            <a:r>
              <a:rPr lang="ru-RU" dirty="0" smtClean="0"/>
              <a:t>конференция</a:t>
            </a:r>
            <a:endParaRPr lang="en-GB" dirty="0" smtClean="0"/>
          </a:p>
          <a:p>
            <a:r>
              <a:rPr lang="en-GB" dirty="0" smtClean="0"/>
              <a:t>“</a:t>
            </a:r>
            <a:r>
              <a:rPr lang="ru-RU" dirty="0"/>
              <a:t>Независимая оценка и признание качества образования ДПО</a:t>
            </a:r>
            <a:r>
              <a:rPr lang="en-GB" dirty="0" smtClean="0"/>
              <a:t>”</a:t>
            </a:r>
          </a:p>
          <a:p>
            <a:r>
              <a:rPr lang="ru-RU" dirty="0" smtClean="0"/>
              <a:t>Ярославль</a:t>
            </a:r>
            <a:r>
              <a:rPr lang="en-GB" dirty="0" smtClean="0"/>
              <a:t> , 19</a:t>
            </a:r>
            <a:r>
              <a:rPr lang="ru-RU" dirty="0" smtClean="0"/>
              <a:t>-</a:t>
            </a:r>
            <a:r>
              <a:rPr lang="en-GB" dirty="0" smtClean="0"/>
              <a:t>20 </a:t>
            </a:r>
            <a:r>
              <a:rPr lang="ru-RU" dirty="0" smtClean="0"/>
              <a:t>мая</a:t>
            </a:r>
            <a:r>
              <a:rPr lang="en-GB" dirty="0" smtClean="0"/>
              <a:t>, 2016</a:t>
            </a:r>
            <a:endParaRPr lang="nl-NL" dirty="0"/>
          </a:p>
        </p:txBody>
      </p:sp>
      <p:pic>
        <p:nvPicPr>
          <p:cNvPr id="1026" name="Picture 2" descr="es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"/>
            <a:ext cx="1806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Логотип АП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9100"/>
            <a:ext cx="10683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Зачем учиться</a:t>
            </a:r>
            <a:r>
              <a:rPr lang="en-GB" sz="2000" dirty="0" smtClean="0"/>
              <a:t>? </a:t>
            </a:r>
            <a:r>
              <a:rPr lang="ru-RU" sz="2000" dirty="0" smtClean="0"/>
              <a:t>Что такое обучение</a:t>
            </a:r>
            <a:r>
              <a:rPr lang="en-GB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Что такое обучающаяся организация</a:t>
            </a:r>
            <a:r>
              <a:rPr lang="en-GB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Различные культуры внутри организации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Размышления о культуре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Практический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подход к обучающимся организациям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Обсуждение </a:t>
            </a:r>
            <a:endParaRPr lang="en-GB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Содержание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585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1. </a:t>
            </a:r>
            <a:r>
              <a:rPr lang="ru-RU" sz="2400" dirty="0" smtClean="0"/>
              <a:t>Введение</a:t>
            </a:r>
            <a:r>
              <a:rPr lang="en-GB" sz="2400" dirty="0" smtClean="0"/>
              <a:t>: </a:t>
            </a:r>
            <a:r>
              <a:rPr lang="ru-RU" sz="2400" dirty="0" smtClean="0"/>
              <a:t>Зачем учиться и развиваться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971600" y="23488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115616" y="1610216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i="1" dirty="0" smtClean="0">
              <a:latin typeface="Calibri" panose="020F0502020204030204" pitchFamily="34" charset="0"/>
            </a:endParaRPr>
          </a:p>
          <a:p>
            <a:pPr algn="ctr"/>
            <a:r>
              <a:rPr lang="ru-RU" i="1" dirty="0" smtClean="0">
                <a:latin typeface="Calibri" panose="020F0502020204030204" pitchFamily="34" charset="0"/>
              </a:rPr>
              <a:t>Видео</a:t>
            </a:r>
            <a:r>
              <a:rPr lang="en-GB" i="1" dirty="0" smtClean="0">
                <a:latin typeface="Calibri" panose="020F0502020204030204" pitchFamily="34" charset="0"/>
              </a:rPr>
              <a:t> 1: </a:t>
            </a:r>
            <a:endParaRPr lang="nl-NL" dirty="0" smtClean="0"/>
          </a:p>
          <a:p>
            <a:pPr algn="ctr"/>
            <a:endParaRPr lang="nl-NL" i="1" dirty="0">
              <a:latin typeface="Calibri" panose="020F0502020204030204" pitchFamily="34" charset="0"/>
            </a:endParaRPr>
          </a:p>
          <a:p>
            <a:pPr algn="ctr"/>
            <a:r>
              <a:rPr lang="en-GB" i="1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en-GB" i="1" dirty="0" smtClean="0">
                <a:latin typeface="Calibri" panose="020F0502020204030204" pitchFamily="34" charset="0"/>
                <a:hlinkClick r:id="rId2"/>
              </a:rPr>
              <a:t>www.youtube.com/watch?v=VrSUe_m19FY</a:t>
            </a:r>
            <a:endParaRPr lang="en-GB" i="1" dirty="0" smtClean="0">
              <a:latin typeface="Calibri" panose="020F0502020204030204" pitchFamily="34" charset="0"/>
            </a:endParaRPr>
          </a:p>
          <a:p>
            <a:pPr algn="ctr"/>
            <a:endParaRPr lang="en-GB" i="1" dirty="0" smtClean="0">
              <a:latin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907621" y="38851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Видео</a:t>
            </a:r>
            <a:r>
              <a:rPr lang="nl-NL" i="1" dirty="0" smtClean="0"/>
              <a:t> </a:t>
            </a:r>
            <a:r>
              <a:rPr lang="nl-NL" i="1" dirty="0"/>
              <a:t>2</a:t>
            </a:r>
            <a:r>
              <a:rPr lang="nl-NL" i="1" dirty="0" smtClean="0"/>
              <a:t>:</a:t>
            </a:r>
            <a:r>
              <a:rPr lang="nl-NL" dirty="0" smtClean="0"/>
              <a:t> </a:t>
            </a:r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www.youtube.com/watch?v=ayl2X5zfUAk</a:t>
            </a:r>
            <a:endParaRPr lang="nl-NL" dirty="0" smtClean="0"/>
          </a:p>
          <a:p>
            <a:endParaRPr lang="nl-NL" dirty="0" smtClean="0"/>
          </a:p>
          <a:p>
            <a:pPr algn="ctr"/>
            <a:r>
              <a:rPr lang="nl-NL" i="1" dirty="0" smtClean="0"/>
              <a:t>(</a:t>
            </a:r>
            <a:r>
              <a:rPr lang="ru-RU" i="1" dirty="0" smtClean="0"/>
              <a:t>О жизни </a:t>
            </a:r>
            <a:r>
              <a:rPr lang="ru-RU" i="1" dirty="0" err="1" smtClean="0"/>
              <a:t>Рэя</a:t>
            </a:r>
            <a:r>
              <a:rPr lang="ru-RU" i="1" dirty="0" smtClean="0"/>
              <a:t> Чарльза</a:t>
            </a:r>
            <a:r>
              <a:rPr lang="nl-NL" i="1" dirty="0" smtClean="0"/>
              <a:t>)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5426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Calibri" panose="020F0502020204030204" pitchFamily="34" charset="0"/>
              </a:rPr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Инновации и развитие</a:t>
            </a:r>
            <a:endParaRPr lang="en-GB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1048320" y="1772816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Бизнес</a:t>
            </a:r>
            <a:r>
              <a:rPr lang="en-GB" sz="20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Потребитель</a:t>
            </a:r>
            <a:r>
              <a:rPr lang="en-GB" sz="2000" dirty="0" smtClean="0"/>
              <a:t> (</a:t>
            </a:r>
            <a:r>
              <a:rPr lang="ru-RU" sz="2000" dirty="0" smtClean="0"/>
              <a:t>удовлетворенность</a:t>
            </a:r>
            <a:r>
              <a:rPr lang="en-GB" sz="2000" dirty="0" smtClean="0"/>
              <a:t>)-</a:t>
            </a:r>
            <a:r>
              <a:rPr lang="ru-RU" sz="2000" dirty="0" smtClean="0"/>
              <a:t>качество</a:t>
            </a:r>
            <a:r>
              <a:rPr lang="en-GB" sz="2000" dirty="0" smtClean="0"/>
              <a:t>-</a:t>
            </a:r>
            <a:r>
              <a:rPr lang="ru-RU" sz="2000" dirty="0" smtClean="0"/>
              <a:t>оборот</a:t>
            </a:r>
            <a:r>
              <a:rPr lang="en-GB" sz="2000" dirty="0" smtClean="0"/>
              <a:t>-</a:t>
            </a:r>
            <a:r>
              <a:rPr lang="ru-RU" sz="2000" dirty="0" smtClean="0"/>
              <a:t>прибыль</a:t>
            </a: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Создание конкурентного преимущества</a:t>
            </a:r>
            <a:r>
              <a:rPr lang="en-GB" sz="2000" dirty="0" smtClean="0"/>
              <a:t>; </a:t>
            </a:r>
            <a:r>
              <a:rPr lang="ru-RU" sz="2000" dirty="0" smtClean="0"/>
              <a:t>сохранение конкурентного преимущества</a:t>
            </a:r>
            <a:r>
              <a:rPr lang="en-GB" sz="2000" dirty="0" smtClean="0"/>
              <a:t>; </a:t>
            </a:r>
            <a:r>
              <a:rPr lang="ru-RU" sz="2000" dirty="0" smtClean="0"/>
              <a:t>позиция на рынке</a:t>
            </a:r>
            <a:r>
              <a:rPr lang="en-GB" sz="20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Прогноз</a:t>
            </a:r>
            <a:r>
              <a:rPr lang="en-GB" sz="2000" dirty="0" smtClean="0"/>
              <a:t> / </a:t>
            </a:r>
            <a:r>
              <a:rPr lang="ru-RU" sz="2000" dirty="0" smtClean="0"/>
              <a:t>подготовка к постоянно изменяющейся среде</a:t>
            </a:r>
            <a:r>
              <a:rPr lang="en-GB" sz="2000" dirty="0" smtClean="0"/>
              <a:t>/ </a:t>
            </a:r>
            <a:r>
              <a:rPr lang="ru-RU" sz="2000" dirty="0" smtClean="0"/>
              <a:t>требованиям клиентов</a:t>
            </a:r>
            <a:r>
              <a:rPr lang="en-GB" sz="2000" dirty="0" smtClean="0"/>
              <a:t>/ </a:t>
            </a:r>
            <a:r>
              <a:rPr lang="ru-RU" sz="2000" dirty="0" smtClean="0"/>
              <a:t>тенденциям</a:t>
            </a:r>
            <a:r>
              <a:rPr lang="en-GB" sz="2000" dirty="0" smtClean="0"/>
              <a:t> / </a:t>
            </a:r>
            <a:r>
              <a:rPr lang="ru-RU" sz="2000" dirty="0"/>
              <a:t>Поддерживать уровень удовлетворенности </a:t>
            </a:r>
            <a:r>
              <a:rPr lang="ru-RU" sz="2000" dirty="0" smtClean="0"/>
              <a:t>клиентов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Баланс затрат и выгод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ru-RU" sz="2000" i="1" dirty="0" smtClean="0"/>
              <a:t>Отдельные сотрудники</a:t>
            </a:r>
            <a:r>
              <a:rPr lang="en-GB" sz="2000" dirty="0" smtClean="0"/>
              <a:t>: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Применение новых технологий</a:t>
            </a: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Профессиональная жизнь </a:t>
            </a:r>
            <a:r>
              <a:rPr lang="en-GB" sz="2000" dirty="0" smtClean="0"/>
              <a:t>(</a:t>
            </a:r>
            <a:r>
              <a:rPr lang="ru-RU" sz="2000" dirty="0" smtClean="0"/>
              <a:t>сотрудничество, карьера</a:t>
            </a:r>
            <a:r>
              <a:rPr lang="en-GB" sz="20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Связь</a:t>
            </a:r>
            <a:r>
              <a:rPr lang="en-GB" sz="2000" dirty="0" smtClean="0"/>
              <a:t>/</a:t>
            </a:r>
            <a:r>
              <a:rPr lang="ru-RU" sz="2000" dirty="0" smtClean="0"/>
              <a:t>приверженность</a:t>
            </a:r>
            <a:r>
              <a:rPr lang="en-GB" sz="2000" dirty="0" smtClean="0"/>
              <a:t>; </a:t>
            </a:r>
            <a:r>
              <a:rPr lang="ru-RU" sz="2000" dirty="0" smtClean="0"/>
              <a:t>признание</a:t>
            </a:r>
            <a:r>
              <a:rPr lang="en-GB" sz="2000" dirty="0" smtClean="0"/>
              <a:t>; </a:t>
            </a:r>
            <a:r>
              <a:rPr lang="ru-RU" sz="2000" dirty="0" smtClean="0"/>
              <a:t>вознаграждение</a:t>
            </a:r>
            <a:endParaRPr lang="en-GB" sz="2000" dirty="0" smtClean="0"/>
          </a:p>
          <a:p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ctr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988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Что такое инновация</a:t>
            </a:r>
            <a:r>
              <a:rPr lang="en-GB" sz="2400" dirty="0" smtClean="0"/>
              <a:t>?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251520" y="2679192"/>
            <a:ext cx="4392488" cy="34472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Новая идея</a:t>
            </a:r>
            <a:r>
              <a:rPr lang="en-GB" sz="2000" dirty="0" smtClean="0"/>
              <a:t>, </a:t>
            </a:r>
            <a:r>
              <a:rPr lang="ru-RU" sz="2000" dirty="0" smtClean="0"/>
              <a:t>устройство</a:t>
            </a:r>
            <a:r>
              <a:rPr lang="en-GB" sz="2000" dirty="0" smtClean="0"/>
              <a:t>, </a:t>
            </a:r>
            <a:r>
              <a:rPr lang="ru-RU" sz="2000" dirty="0" smtClean="0"/>
              <a:t>или метод</a:t>
            </a:r>
            <a:endParaRPr lang="en-GB" sz="2000" dirty="0" smtClean="0"/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sz="2000" dirty="0" smtClean="0"/>
              <a:t>Действие или процесс внедрения новых идей, устройств или методов 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Связано с целью</a:t>
            </a:r>
            <a:r>
              <a:rPr lang="en-GB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«Новое» -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относительно чего-то или в зависимости от контекста</a:t>
            </a:r>
            <a:r>
              <a:rPr lang="en-GB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Существенное;</a:t>
            </a: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30106"/>
            <a:ext cx="4499992" cy="29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2832535"/>
            <a:ext cx="2016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mbria" pitchFamily="18" charset="0"/>
                <a:cs typeface="Times New Roman" pitchFamily="18" charset="0"/>
              </a:rPr>
              <a:t>Что такое инновация</a:t>
            </a:r>
            <a:r>
              <a:rPr lang="ru-RU" sz="1400" b="1" dirty="0" smtClean="0">
                <a:latin typeface="Cambria" pitchFamily="18" charset="0"/>
              </a:rPr>
              <a:t>?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338" y="4591337"/>
            <a:ext cx="10284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ambria" pitchFamily="18" charset="0"/>
              </a:rPr>
              <a:t>Творчество</a:t>
            </a:r>
            <a:endParaRPr lang="ru-RU" sz="1100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946854"/>
            <a:ext cx="11521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ambria" pitchFamily="18" charset="0"/>
              </a:rPr>
              <a:t>Что-то новое</a:t>
            </a:r>
            <a:endParaRPr lang="ru-RU" sz="11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4619575"/>
            <a:ext cx="10801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ambria" panose="02040503050406030204" pitchFamily="18" charset="0"/>
              </a:rPr>
              <a:t>Изобретение</a:t>
            </a:r>
            <a:endParaRPr lang="ru-RU" sz="11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992223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Cambria" panose="02040503050406030204" pitchFamily="18" charset="0"/>
              </a:rPr>
              <a:t>Техническое творчество</a:t>
            </a:r>
            <a:endParaRPr lang="ru-RU" sz="1200" i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9482" y="4860760"/>
            <a:ext cx="1368152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Cambria" panose="02040503050406030204" pitchFamily="18" charset="0"/>
              </a:rPr>
              <a:t>Творчество или инновация</a:t>
            </a:r>
            <a:r>
              <a:rPr lang="ru-RU" sz="1100" dirty="0" smtClean="0">
                <a:latin typeface="Cambria" panose="02040503050406030204" pitchFamily="18" charset="0"/>
              </a:rPr>
              <a:t>, </a:t>
            </a:r>
            <a:r>
              <a:rPr lang="ru-RU" sz="1100" b="1" i="1" dirty="0" smtClean="0">
                <a:latin typeface="Cambria" panose="02040503050406030204" pitchFamily="18" charset="0"/>
              </a:rPr>
              <a:t>имеющие существенное</a:t>
            </a:r>
          </a:p>
          <a:p>
            <a:r>
              <a:rPr lang="ru-RU" sz="1100" b="1" i="1" dirty="0" smtClean="0">
                <a:latin typeface="Cambria" panose="02040503050406030204" pitchFamily="18" charset="0"/>
              </a:rPr>
              <a:t>значение</a:t>
            </a:r>
            <a:endParaRPr lang="ru-RU" sz="1100" b="1" i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4553852"/>
            <a:ext cx="10801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ambria" panose="02040503050406030204" pitchFamily="18" charset="0"/>
              </a:rPr>
              <a:t>Инновация</a:t>
            </a:r>
            <a:endParaRPr lang="ru-RU" sz="1100" b="1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52273" y="2832535"/>
            <a:ext cx="25202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4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032447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Что такое обучение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Обучение – это процесс приобретения новых или изменения существующих знаний, моделей поведения, навыков, ценностей или предпочтений. 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Обучение</a:t>
            </a:r>
            <a:r>
              <a:rPr lang="en-GB" sz="2000" dirty="0" smtClean="0"/>
              <a:t>: 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- </a:t>
            </a:r>
            <a:r>
              <a:rPr lang="ru-RU" sz="2000" dirty="0" smtClean="0"/>
              <a:t>Цель 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- </a:t>
            </a:r>
            <a:r>
              <a:rPr lang="ru-RU" sz="2000" dirty="0" smtClean="0"/>
              <a:t>Сопоставление</a:t>
            </a:r>
            <a:r>
              <a:rPr lang="en-GB" sz="2000" dirty="0" smtClean="0"/>
              <a:t>: “</a:t>
            </a:r>
            <a:r>
              <a:rPr lang="ru-RU" sz="2000" dirty="0" smtClean="0"/>
              <a:t>Есть</a:t>
            </a:r>
            <a:r>
              <a:rPr lang="en-GB" sz="2000" dirty="0" smtClean="0"/>
              <a:t>-</a:t>
            </a:r>
            <a:r>
              <a:rPr lang="ru-RU" sz="2000" dirty="0" smtClean="0"/>
              <a:t>должно быть</a:t>
            </a:r>
            <a:r>
              <a:rPr lang="en-GB" sz="2000" dirty="0" smtClean="0"/>
              <a:t>”</a:t>
            </a:r>
          </a:p>
          <a:p>
            <a:pPr marL="0" indent="0">
              <a:buNone/>
            </a:pPr>
            <a:r>
              <a:rPr lang="en-GB" sz="2000" dirty="0" smtClean="0"/>
              <a:t>- </a:t>
            </a:r>
            <a:r>
              <a:rPr lang="ru-RU" sz="2000" dirty="0" smtClean="0"/>
              <a:t>Контекст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- </a:t>
            </a:r>
            <a:r>
              <a:rPr lang="ru-RU" sz="2000" dirty="0" smtClean="0"/>
              <a:t>Осознанное или неосознанное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44008" y="4158935"/>
            <a:ext cx="3816424" cy="1438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Обучение – это больше, чем приобретение каких-либо конкретных знаний. Обучение подразумевает любопытство и критическое мышление. Суть обучения –смотреть на мир с различных точек зрения, отличных от твоей собственной, и искать возможности увеличить свое понимание того, как все устроено.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</a:rPr>
              <a:t>Цель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</a:rPr>
              <a:t>– повлиять на то, что Вы думаете и то, что Вы могли бы сделать по-другому.  </a:t>
            </a:r>
            <a:endParaRPr lang="ru-RU" sz="1050" dirty="0" smtClean="0">
              <a:solidFill>
                <a:srgbClr val="002060"/>
              </a:solidFill>
            </a:endParaRPr>
          </a:p>
          <a:p>
            <a:pPr algn="r"/>
            <a:r>
              <a:rPr lang="ru-RU" sz="1050" dirty="0" smtClean="0">
                <a:solidFill>
                  <a:srgbClr val="002060"/>
                </a:solidFill>
              </a:rPr>
              <a:t>Скотт </a:t>
            </a:r>
            <a:r>
              <a:rPr lang="ru-RU" sz="1050" dirty="0" err="1" smtClean="0">
                <a:solidFill>
                  <a:srgbClr val="002060"/>
                </a:solidFill>
              </a:rPr>
              <a:t>Симмерман</a:t>
            </a:r>
            <a:r>
              <a:rPr lang="ru-RU" sz="1050" dirty="0" smtClean="0">
                <a:solidFill>
                  <a:srgbClr val="002060"/>
                </a:solidFill>
              </a:rPr>
              <a:t>, </a:t>
            </a:r>
            <a:r>
              <a:rPr lang="de-DE" sz="1050" dirty="0" err="1" smtClean="0">
                <a:solidFill>
                  <a:srgbClr val="002060"/>
                </a:solidFill>
              </a:rPr>
              <a:t>Ph.D</a:t>
            </a:r>
            <a:endParaRPr lang="ru-RU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8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Виды обучения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Обучение как увеличение количества знаний, получение информации</a:t>
            </a:r>
            <a:r>
              <a:rPr lang="en-GB" sz="2000" dirty="0" smtClean="0"/>
              <a:t>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Обучение как запоминание</a:t>
            </a:r>
            <a:r>
              <a:rPr lang="en-GB" sz="2000" dirty="0" smtClean="0"/>
              <a:t>; </a:t>
            </a:r>
            <a:r>
              <a:rPr lang="ru-RU" sz="2000" dirty="0" smtClean="0"/>
              <a:t>сохранение информации</a:t>
            </a:r>
            <a:r>
              <a:rPr lang="en-GB" sz="2000" dirty="0" smtClean="0"/>
              <a:t>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Обучение как узнавание фактов</a:t>
            </a:r>
            <a:r>
              <a:rPr lang="en-GB" sz="2000" dirty="0" smtClean="0"/>
              <a:t>, </a:t>
            </a:r>
            <a:r>
              <a:rPr lang="ru-RU" sz="2000" dirty="0" smtClean="0"/>
              <a:t>приобретение навыков, освоение методов</a:t>
            </a:r>
            <a:r>
              <a:rPr lang="en-GB" sz="2000" dirty="0" smtClean="0"/>
              <a:t>;</a:t>
            </a:r>
          </a:p>
          <a:p>
            <a:pPr marL="457200" indent="-457200">
              <a:buAutoNum type="arabicPeriod"/>
            </a:pPr>
            <a:endParaRPr lang="en-GB" sz="2000" dirty="0" smtClean="0"/>
          </a:p>
          <a:p>
            <a:pPr marL="0" indent="0">
              <a:buNone/>
            </a:pPr>
            <a:r>
              <a:rPr lang="ru-RU" sz="2000" i="1" dirty="0" smtClean="0"/>
              <a:t>Обучение как нечто</a:t>
            </a:r>
            <a:r>
              <a:rPr lang="en-GB" sz="2000" i="1" dirty="0" smtClean="0"/>
              <a:t>“</a:t>
            </a:r>
            <a:r>
              <a:rPr lang="ru-RU" sz="2000" i="1" dirty="0" smtClean="0"/>
              <a:t>внешнее</a:t>
            </a:r>
            <a:r>
              <a:rPr lang="en-GB" sz="2000" i="1" dirty="0" smtClean="0"/>
              <a:t>” </a:t>
            </a:r>
            <a:r>
              <a:rPr lang="ru-RU" sz="2000" i="1" dirty="0" smtClean="0"/>
              <a:t>для обучающегося</a:t>
            </a:r>
            <a:endParaRPr lang="en-GB" sz="2000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Обучение как поиск смысла</a:t>
            </a:r>
            <a:r>
              <a:rPr lang="en-GB" sz="2000" dirty="0" smtClean="0"/>
              <a:t>; </a:t>
            </a:r>
            <a:r>
              <a:rPr lang="ru-RU" sz="2000" dirty="0" smtClean="0"/>
              <a:t>соотношение частей предмета между собой и с миром</a:t>
            </a:r>
            <a:r>
              <a:rPr lang="en-GB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Обучение – интерпретация и новое понимание реальности;  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0" indent="0">
              <a:buNone/>
            </a:pPr>
            <a:endParaRPr lang="en-GB" sz="2000" i="1" dirty="0" smtClean="0"/>
          </a:p>
          <a:p>
            <a:pPr marL="0" indent="0">
              <a:buNone/>
            </a:pPr>
            <a:r>
              <a:rPr lang="ru-RU" sz="2000" i="1" dirty="0" smtClean="0"/>
              <a:t>Личные</a:t>
            </a:r>
            <a:r>
              <a:rPr lang="en-GB" sz="2000" i="1" dirty="0" smtClean="0"/>
              <a:t> “</a:t>
            </a:r>
            <a:r>
              <a:rPr lang="ru-RU" sz="2000" i="1" dirty="0" smtClean="0"/>
              <a:t>внутренние</a:t>
            </a:r>
            <a:r>
              <a:rPr lang="en-GB" sz="2000" i="1" dirty="0" smtClean="0"/>
              <a:t>” </a:t>
            </a:r>
            <a:r>
              <a:rPr lang="ru-RU" sz="2000" i="1" dirty="0" smtClean="0"/>
              <a:t>аспекты обучения</a:t>
            </a:r>
            <a:endParaRPr lang="en-GB" sz="2000" i="1" dirty="0" smtClean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43393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Связь между инновацией и обучением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Инновация – возможный результат процесса обучения</a:t>
            </a:r>
            <a:r>
              <a:rPr lang="en-GB" sz="2000" dirty="0" smtClean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Если Вы стремитесь к созданию чего-то инновационного, начните с поиска возможности для обучения.  </a:t>
            </a:r>
            <a:endParaRPr lang="en-GB" sz="20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67126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  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448831"/>
            <a:ext cx="4168803" cy="292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256490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Опыт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6274" y="3106623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002060"/>
                </a:solidFill>
              </a:rPr>
              <a:t>Применять</a:t>
            </a:r>
            <a:endParaRPr lang="ru-RU" sz="1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334342"/>
            <a:ext cx="16561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Как я могу заставить это работать</a:t>
            </a:r>
            <a:r>
              <a:rPr lang="en-US" sz="1200" b="1" dirty="0" smtClean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Что мне нужно сделать по-другому?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3195842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rgbClr val="002060"/>
                </a:solidFill>
              </a:rPr>
              <a:t>Анализировать</a:t>
            </a:r>
            <a:endParaRPr lang="ru-RU" sz="1200" b="1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426674"/>
            <a:ext cx="179253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Что случилось?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Что сработало? Почему?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Что не сработало? Почему?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0350" y="4534671"/>
            <a:ext cx="11959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002060"/>
                </a:solidFill>
              </a:rPr>
              <a:t>Обобщать</a:t>
            </a:r>
            <a:endParaRPr lang="ru-RU" sz="1200" b="1" u="sng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604448" y="3645024"/>
            <a:ext cx="208362" cy="265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4811670"/>
            <a:ext cx="25922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Как это связано?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Что еще работает также?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Что еще могло бы работать также?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7" y="4673170"/>
            <a:ext cx="648073" cy="19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0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Произошла переоценка влияния инноваций </a:t>
            </a:r>
            <a:br>
              <a:rPr lang="ru-RU" sz="2400" dirty="0" smtClean="0"/>
            </a:br>
            <a:r>
              <a:rPr lang="nl-NL" sz="2000" dirty="0" smtClean="0"/>
              <a:t>(</a:t>
            </a:r>
            <a:r>
              <a:rPr lang="ru-RU" sz="1800" dirty="0" smtClean="0"/>
              <a:t>источник</a:t>
            </a:r>
            <a:r>
              <a:rPr lang="nl-NL" sz="1800" dirty="0" smtClean="0"/>
              <a:t>: </a:t>
            </a:r>
            <a:r>
              <a:rPr lang="ru-RU" sz="1800" dirty="0" err="1" smtClean="0"/>
              <a:t>проф</a:t>
            </a:r>
            <a:r>
              <a:rPr lang="nl-NL" sz="1800" dirty="0" smtClean="0"/>
              <a:t>. </a:t>
            </a:r>
            <a:r>
              <a:rPr lang="ru-RU" sz="1800" dirty="0" smtClean="0"/>
              <a:t>Х</a:t>
            </a:r>
            <a:r>
              <a:rPr lang="nl-NL" sz="1800" dirty="0" smtClean="0"/>
              <a:t>. </a:t>
            </a:r>
            <a:r>
              <a:rPr lang="ru-RU" sz="1800" dirty="0" err="1" smtClean="0"/>
              <a:t>Волберда</a:t>
            </a:r>
            <a:r>
              <a:rPr lang="nl-NL" sz="1800" dirty="0" smtClean="0"/>
              <a:t>, </a:t>
            </a:r>
            <a:r>
              <a:rPr lang="ru-RU" sz="1800" dirty="0" smtClean="0"/>
              <a:t>Университет Эразма </a:t>
            </a:r>
            <a:r>
              <a:rPr lang="ru-RU" sz="1800" dirty="0" err="1" smtClean="0"/>
              <a:t>Роттердамского</a:t>
            </a:r>
            <a:r>
              <a:rPr lang="nl-NL" sz="1800" dirty="0" smtClean="0"/>
              <a:t>, </a:t>
            </a:r>
            <a:r>
              <a:rPr lang="ru-RU" sz="1800" i="1" dirty="0" smtClean="0"/>
              <a:t>Мониторинг конкуренции и инноваций</a:t>
            </a:r>
            <a:r>
              <a:rPr lang="nl-NL" sz="1800" i="1" dirty="0" smtClean="0"/>
              <a:t>)</a:t>
            </a:r>
            <a:endParaRPr lang="nl-NL" sz="18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3568" y="2204864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 инновационных организаций</a:t>
            </a:r>
            <a:r>
              <a:rPr lang="en-GB" sz="20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на </a:t>
            </a:r>
            <a:r>
              <a:rPr lang="en-GB" sz="2000" dirty="0" smtClean="0"/>
              <a:t>25% </a:t>
            </a:r>
            <a:r>
              <a:rPr lang="ru-RU" sz="2000" dirty="0" smtClean="0"/>
              <a:t>возрастает рентабельность; 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на </a:t>
            </a:r>
            <a:r>
              <a:rPr lang="en-GB" sz="2000" dirty="0" smtClean="0"/>
              <a:t>20% </a:t>
            </a:r>
            <a:r>
              <a:rPr lang="ru-RU" sz="2000" dirty="0" smtClean="0"/>
              <a:t>повышается оборот;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на </a:t>
            </a:r>
            <a:r>
              <a:rPr lang="en-GB" sz="2000" dirty="0" smtClean="0"/>
              <a:t>10% </a:t>
            </a:r>
            <a:r>
              <a:rPr lang="ru-RU" sz="2000" dirty="0" smtClean="0"/>
              <a:t>увеличивается прибыль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4644008" y="2204864"/>
            <a:ext cx="3822192" cy="4248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Доказано,</a:t>
            </a:r>
            <a:r>
              <a:rPr lang="ru-RU" sz="2000" b="1" dirty="0" smtClean="0"/>
              <a:t> </a:t>
            </a:r>
            <a:r>
              <a:rPr lang="ru-RU" sz="2000" dirty="0" smtClean="0"/>
              <a:t>что</a:t>
            </a:r>
            <a:r>
              <a:rPr lang="ru-RU" sz="2000" b="1" dirty="0" smtClean="0"/>
              <a:t> социальные инновации </a:t>
            </a:r>
            <a:r>
              <a:rPr lang="ru-RU" sz="2000" dirty="0" smtClean="0"/>
              <a:t>имеют</a:t>
            </a:r>
            <a:r>
              <a:rPr lang="ru-RU" sz="2000" b="1" dirty="0" smtClean="0"/>
              <a:t> более существенное влияние, чем наука и разработки: </a:t>
            </a:r>
            <a:r>
              <a:rPr lang="ru-RU" sz="2000" dirty="0" smtClean="0"/>
              <a:t>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25% </a:t>
            </a:r>
            <a:r>
              <a:rPr lang="ru-RU" sz="2000" dirty="0" smtClean="0"/>
              <a:t>успеха инновации определяют инвестиции в науку и разработки; 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75% </a:t>
            </a:r>
            <a:r>
              <a:rPr lang="ru-RU" sz="2000" dirty="0" smtClean="0"/>
              <a:t>успеха определяет умное руководство и инновационные пути организации деятельности; 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Роль и обязательства руководителей и сотрудников: усвоение новых знаний, коммуникация.  </a:t>
            </a:r>
            <a:endParaRPr lang="en-GB" sz="2000" dirty="0" smtClean="0"/>
          </a:p>
          <a:p>
            <a:pPr marL="0" indent="0">
              <a:buNone/>
            </a:pPr>
            <a:r>
              <a:rPr lang="ru-RU" sz="2000" i="1" dirty="0" smtClean="0"/>
              <a:t>Вывод</a:t>
            </a:r>
            <a:r>
              <a:rPr lang="en-GB" sz="2000" i="1" dirty="0" smtClean="0"/>
              <a:t>: </a:t>
            </a:r>
            <a:r>
              <a:rPr lang="ru-RU" sz="2000" i="1" dirty="0" smtClean="0"/>
              <a:t>обратите внимание на обучающиеся организации!</a:t>
            </a:r>
            <a:endParaRPr lang="en-GB" sz="2000" i="1" dirty="0" smtClean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8301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89343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Обучающаяся организация </a:t>
            </a:r>
            <a:r>
              <a:rPr lang="ru-RU" sz="2000" dirty="0" smtClean="0"/>
              <a:t> - это термин, обозначающий </a:t>
            </a:r>
            <a:r>
              <a:rPr lang="ru-RU" sz="2000" dirty="0"/>
              <a:t>организацию, которая </a:t>
            </a:r>
            <a:r>
              <a:rPr lang="ru-RU" sz="2000" dirty="0" smtClean="0"/>
              <a:t>способствует </a:t>
            </a:r>
            <a:r>
              <a:rPr lang="ru-RU" sz="2000" b="1" dirty="0" smtClean="0"/>
              <a:t>обучению</a:t>
            </a:r>
            <a:r>
              <a:rPr lang="ru-RU" sz="2000" dirty="0" smtClean="0"/>
              <a:t> </a:t>
            </a:r>
            <a:r>
              <a:rPr lang="ru-RU" sz="2000" dirty="0"/>
              <a:t>своих членов и </a:t>
            </a:r>
            <a:r>
              <a:rPr lang="ru-RU" sz="2000" dirty="0" smtClean="0"/>
              <a:t>непрерывно трансформируется</a:t>
            </a:r>
            <a:r>
              <a:rPr lang="ru-RU" sz="2000" dirty="0"/>
              <a:t>.</a:t>
            </a:r>
            <a:endParaRPr lang="en-GB" sz="200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1403648" y="764704"/>
            <a:ext cx="6417734" cy="93980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2. </a:t>
            </a:r>
            <a:r>
              <a:rPr lang="ru-RU" sz="2400" dirty="0" smtClean="0"/>
              <a:t>Что такое обучающаяся организация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32" y="3547388"/>
            <a:ext cx="4063900" cy="271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0472" y="4293096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Технологии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4901" y="5074413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Культура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49426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Структура </a:t>
            </a:r>
          </a:p>
          <a:p>
            <a:r>
              <a:rPr lang="ru-RU" sz="1200" b="1" dirty="0" smtClean="0"/>
              <a:t>процесса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4062263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Обучающаяся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организация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4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Особый вклад</a:t>
            </a:r>
            <a:r>
              <a:rPr lang="en-GB" sz="2400" dirty="0" smtClean="0"/>
              <a:t>: </a:t>
            </a:r>
            <a:r>
              <a:rPr lang="ru-RU" sz="2400" dirty="0" smtClean="0"/>
              <a:t>П</a:t>
            </a:r>
            <a:r>
              <a:rPr lang="en-GB" sz="2400" dirty="0" smtClean="0"/>
              <a:t>. </a:t>
            </a:r>
            <a:r>
              <a:rPr lang="ru-RU" sz="2400" dirty="0" err="1" smtClean="0"/>
              <a:t>Сендж</a:t>
            </a:r>
            <a:r>
              <a:rPr lang="en-GB" sz="2400" dirty="0" smtClean="0"/>
              <a:t>: </a:t>
            </a:r>
            <a:r>
              <a:rPr lang="ru-RU" sz="2400" dirty="0" smtClean="0"/>
              <a:t>адаптирующаяся или обучающаяся организация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800" dirty="0" smtClean="0"/>
              <a:t>(</a:t>
            </a:r>
            <a:r>
              <a:rPr lang="ru-RU" sz="1800" i="1" dirty="0" smtClean="0"/>
              <a:t>Источник</a:t>
            </a:r>
            <a:r>
              <a:rPr lang="en-GB" sz="1800" i="1" dirty="0" smtClean="0"/>
              <a:t>: </a:t>
            </a:r>
            <a:r>
              <a:rPr lang="ru-RU" sz="1800" i="1" dirty="0" smtClean="0"/>
              <a:t>«Пятая дисциплина»</a:t>
            </a:r>
            <a:r>
              <a:rPr lang="en-GB" sz="1800" i="1" dirty="0" smtClean="0"/>
              <a:t>, 1990)</a:t>
            </a:r>
            <a:endParaRPr lang="en-GB" sz="1800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7927793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Адаптирующейся организации нужно</a:t>
            </a:r>
            <a:r>
              <a:rPr lang="en-GB" sz="2000" dirty="0" smtClean="0"/>
              <a:t> 5 </a:t>
            </a:r>
            <a:r>
              <a:rPr lang="ru-RU" sz="2000" dirty="0" smtClean="0"/>
              <a:t>дисциплин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r>
              <a:rPr lang="en-GB" sz="2000" dirty="0" smtClean="0"/>
              <a:t>1. </a:t>
            </a:r>
            <a:r>
              <a:rPr lang="ru-RU" sz="2000" dirty="0" smtClean="0"/>
              <a:t>Личное совершенствование</a:t>
            </a:r>
            <a:r>
              <a:rPr lang="en-GB" sz="2000" dirty="0" smtClean="0"/>
              <a:t>: </a:t>
            </a:r>
          </a:p>
          <a:p>
            <a:pPr marL="0" indent="0">
              <a:buNone/>
            </a:pPr>
            <a:r>
              <a:rPr lang="ru-RU" sz="2000" dirty="0" smtClean="0"/>
              <a:t>Дисциплина</a:t>
            </a:r>
            <a:r>
              <a:rPr lang="ru-RU" sz="2000" dirty="0"/>
              <a:t>, заключающаяся в непрерывном прояснении и углублении личного видения, в сосредоточении нашей энергии, в воспитании терпения и умения объективно смотреть на </a:t>
            </a:r>
            <a:r>
              <a:rPr lang="ru-RU" sz="2000" dirty="0" smtClean="0"/>
              <a:t>вещи</a:t>
            </a:r>
            <a:r>
              <a:rPr lang="en-GB" sz="2000" dirty="0" smtClean="0"/>
              <a:t>.</a:t>
            </a:r>
            <a:endParaRPr lang="ru-RU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2. </a:t>
            </a:r>
            <a:r>
              <a:rPr lang="ru-RU" sz="2000" dirty="0" smtClean="0"/>
              <a:t>Интеллектуальные модели</a:t>
            </a:r>
            <a:r>
              <a:rPr lang="en-GB" sz="2000" dirty="0" smtClean="0"/>
              <a:t>:</a:t>
            </a:r>
            <a:endParaRPr lang="en-GB" sz="2000" dirty="0"/>
          </a:p>
          <a:p>
            <a:pPr marL="0" indent="0">
              <a:buNone/>
            </a:pPr>
            <a:r>
              <a:rPr lang="ru-RU" sz="2000" dirty="0"/>
              <a:t>Глубоко </a:t>
            </a:r>
            <a:r>
              <a:rPr lang="ru-RU" sz="2000" dirty="0" smtClean="0"/>
              <a:t>укоренившиеся мнения, </a:t>
            </a:r>
            <a:r>
              <a:rPr lang="ru-RU" sz="2000" dirty="0"/>
              <a:t>обобщения или </a:t>
            </a:r>
            <a:r>
              <a:rPr lang="ru-RU" sz="2000" dirty="0" smtClean="0"/>
              <a:t>представления, </a:t>
            </a:r>
            <a:r>
              <a:rPr lang="ru-RU" sz="2000" dirty="0"/>
              <a:t>которые влияют на то, как </a:t>
            </a:r>
            <a:r>
              <a:rPr lang="ru-RU" sz="2000" dirty="0" smtClean="0"/>
              <a:t>сотрудники понимают организацию </a:t>
            </a:r>
            <a:r>
              <a:rPr lang="ru-RU" sz="2000" dirty="0"/>
              <a:t>и ее </a:t>
            </a:r>
            <a:r>
              <a:rPr lang="ru-RU" sz="2000" dirty="0" smtClean="0"/>
              <a:t>контекст, </a:t>
            </a:r>
            <a:r>
              <a:rPr lang="ru-RU" sz="2000" dirty="0"/>
              <a:t>и </a:t>
            </a:r>
            <a:r>
              <a:rPr lang="ru-RU" sz="2000" dirty="0" smtClean="0"/>
              <a:t>то, как </a:t>
            </a:r>
            <a:r>
              <a:rPr lang="ru-RU" sz="2000" dirty="0"/>
              <a:t>они </a:t>
            </a:r>
            <a:r>
              <a:rPr lang="ru-RU" sz="2000" dirty="0" smtClean="0"/>
              <a:t>действуют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1806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Мне интересно,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Почему организации проявляют так мало интереса к с своему основному активу – сотрудникам 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Почему люди болеют в организациях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Почему организации неразумно тратят деньги на развитие персонала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Почему организации не используют таланты сотрудников 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Почему организации все время говорят вам, </a:t>
            </a:r>
            <a:r>
              <a:rPr lang="ru-RU" sz="2000" b="1" dirty="0" smtClean="0"/>
              <a:t>ЧТО</a:t>
            </a:r>
            <a:r>
              <a:rPr lang="ru-RU" sz="2000" dirty="0" smtClean="0"/>
              <a:t> делать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0" indent="0">
              <a:buNone/>
            </a:pPr>
            <a:r>
              <a:rPr lang="ru-RU" sz="2000" dirty="0" smtClean="0"/>
              <a:t>Обучающаяся организация решает эти проблемы</a:t>
            </a: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Быть обучающейся организацией значит предотвратить эти проблемы 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ru-RU" sz="2000" dirty="0" smtClean="0"/>
              <a:t>Два примера</a:t>
            </a:r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Почему мне интересны обучающиеся организации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230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848872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 smtClean="0"/>
              <a:t>3. </a:t>
            </a:r>
            <a:r>
              <a:rPr lang="ru-RU" sz="2000" dirty="0" smtClean="0"/>
              <a:t>Создание общего видения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r>
              <a:rPr lang="ru-RU" sz="2000" dirty="0" smtClean="0"/>
              <a:t>Трансформация индивидуального видения организации в общее, разделяемое всеми сотрудниками, поощрение искренней приверженности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4. </a:t>
            </a:r>
            <a:r>
              <a:rPr lang="ru-RU" sz="2000" dirty="0" smtClean="0"/>
              <a:t>Групповое обучение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r>
              <a:rPr lang="ru-RU" sz="2000" dirty="0" smtClean="0"/>
              <a:t>Начинается </a:t>
            </a:r>
            <a:r>
              <a:rPr lang="ru-RU" sz="2000" dirty="0"/>
              <a:t>с «диалога», с отбрасывания </a:t>
            </a:r>
            <a:r>
              <a:rPr lang="ru-RU" sz="2000" dirty="0" smtClean="0"/>
              <a:t>предрассудков</a:t>
            </a:r>
            <a:r>
              <a:rPr lang="ru-RU" sz="2000" dirty="0"/>
              <a:t>, что открывает путь к «совместному мышлению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5</a:t>
            </a:r>
            <a:r>
              <a:rPr lang="en-GB" sz="2000" dirty="0" smtClean="0"/>
              <a:t>. </a:t>
            </a:r>
            <a:r>
              <a:rPr lang="ru-RU" sz="2000" dirty="0" smtClean="0"/>
              <a:t>Системное мышление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r>
              <a:rPr lang="ru-RU" sz="2000" dirty="0" smtClean="0"/>
              <a:t>Интегрирования перечисленных выше 4 дисциплин в основы организации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4993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Влияние концепции</a:t>
            </a:r>
            <a:endParaRPr lang="en-GB" sz="24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3822192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Перемены мышления и организации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r>
              <a:rPr lang="ru-RU" sz="2000" dirty="0" smtClean="0"/>
              <a:t>Командовать</a:t>
            </a:r>
            <a:r>
              <a:rPr lang="en-GB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Обмениваться информацией</a:t>
            </a:r>
            <a:r>
              <a:rPr lang="en-GB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Управлять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b="1" dirty="0" smtClean="0"/>
              <a:t>людей</a:t>
            </a:r>
            <a:r>
              <a:rPr lang="ru-RU" sz="2000" dirty="0" smtClean="0"/>
              <a:t> и </a:t>
            </a:r>
            <a:r>
              <a:rPr lang="ru-RU" sz="2000" b="1" dirty="0" smtClean="0"/>
              <a:t>культуру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r>
              <a:rPr lang="ru-RU" sz="2000" dirty="0" smtClean="0"/>
              <a:t>Профессионализм</a:t>
            </a:r>
            <a:r>
              <a:rPr lang="en-GB" sz="2000" dirty="0" smtClean="0"/>
              <a:t>, </a:t>
            </a:r>
            <a:r>
              <a:rPr lang="ru-RU" sz="2000" dirty="0" smtClean="0"/>
              <a:t>опыт каждого</a:t>
            </a: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Связь</a:t>
            </a: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Доверие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Значительное влияние на лидерство</a:t>
            </a:r>
            <a:r>
              <a:rPr lang="en-GB" sz="2000" dirty="0" smtClean="0"/>
              <a:t>, </a:t>
            </a:r>
            <a:r>
              <a:rPr lang="ru-RU" sz="2000" dirty="0" smtClean="0"/>
              <a:t>развитие кадров</a:t>
            </a:r>
            <a:r>
              <a:rPr lang="en-GB" sz="2000" dirty="0" smtClean="0"/>
              <a:t>, </a:t>
            </a:r>
            <a:r>
              <a:rPr lang="ru-RU" sz="2000" b="1" dirty="0" smtClean="0"/>
              <a:t>менеджмент знаний</a:t>
            </a:r>
            <a:r>
              <a:rPr lang="en-GB" sz="2000" dirty="0" smtClean="0"/>
              <a:t>, </a:t>
            </a:r>
            <a:r>
              <a:rPr lang="ru-RU" sz="2000" b="1" dirty="0" smtClean="0"/>
              <a:t>качество</a:t>
            </a:r>
            <a:endParaRPr lang="en-GB" sz="2000" b="1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>
          <a:xfrm>
            <a:off x="4644008" y="1988840"/>
            <a:ext cx="3822192" cy="3447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Недостатки оригинальной теории</a:t>
            </a:r>
            <a:r>
              <a:rPr lang="en-GB" sz="20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Отрыв от практики</a:t>
            </a:r>
            <a:r>
              <a:rPr lang="en-GB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Нет связи с моделями  обеспечения качества</a:t>
            </a:r>
            <a:r>
              <a:rPr lang="en-GB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Не связана с целями организации</a:t>
            </a:r>
            <a:r>
              <a:rPr lang="en-GB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Ни одна организация не достигла стандарта </a:t>
            </a:r>
            <a:r>
              <a:rPr lang="ru-RU" sz="2000" dirty="0" err="1" smtClean="0"/>
              <a:t>Сенджа</a:t>
            </a:r>
            <a:r>
              <a:rPr lang="en-GB" sz="2000" dirty="0" smtClean="0"/>
              <a:t>;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Культура организации обеспечивает основы</a:t>
            </a:r>
            <a:r>
              <a:rPr lang="en-GB" sz="2000" dirty="0" smtClean="0"/>
              <a:t>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5253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9269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3. </a:t>
            </a:r>
            <a:r>
              <a:rPr lang="ru-RU" sz="2400" dirty="0" smtClean="0"/>
              <a:t>О культуре организации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50" y="3459605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4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Определение организационной культуры</a:t>
            </a:r>
            <a:endParaRPr lang="en-GB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4103311" cy="3447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“</a:t>
            </a:r>
            <a:r>
              <a:rPr lang="ru-RU" sz="2000" dirty="0" smtClean="0"/>
              <a:t>Коллективное поведение сотрудников, которые являются частью организации</a:t>
            </a:r>
            <a:r>
              <a:rPr lang="en-GB" sz="2000" dirty="0" smtClean="0"/>
              <a:t>”</a:t>
            </a:r>
          </a:p>
          <a:p>
            <a:pPr>
              <a:buFontTx/>
              <a:buChar char="-"/>
            </a:pPr>
            <a:r>
              <a:rPr lang="ru-RU" sz="2000" dirty="0" smtClean="0"/>
              <a:t>Ценности организации</a:t>
            </a:r>
            <a:endParaRPr lang="en-GB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Видение</a:t>
            </a:r>
            <a:endParaRPr lang="en-GB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Нормы</a:t>
            </a:r>
            <a:endParaRPr lang="en-GB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Рабочий язык</a:t>
            </a:r>
            <a:endParaRPr lang="en-GB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Системы</a:t>
            </a:r>
            <a:endParaRPr lang="en-GB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Символы</a:t>
            </a:r>
            <a:endParaRPr lang="en-GB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Убеждения и привычки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4644008" y="2060848"/>
            <a:ext cx="3822192" cy="3447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Культура влияет на</a:t>
            </a:r>
            <a:r>
              <a:rPr lang="en-GB" sz="20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Работу с клиентами, качество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Работу с заинтересованными сторонами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Взаимодействие между сотрудниками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Обмен информацией и/или опытом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Уровень заинтересованности/мотивацию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Оценку и возможности для обучения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8860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4 </a:t>
            </a:r>
            <a:r>
              <a:rPr lang="ru-RU" sz="2400" dirty="0" smtClean="0"/>
              <a:t>Архетипы культуры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1800" i="1" dirty="0" smtClean="0"/>
              <a:t>(</a:t>
            </a:r>
            <a:r>
              <a:rPr lang="ru-RU" sz="1800" i="1" dirty="0" smtClean="0"/>
              <a:t>Источник</a:t>
            </a:r>
            <a:r>
              <a:rPr lang="nl-NL" sz="1800" i="1" dirty="0" smtClean="0"/>
              <a:t>: </a:t>
            </a:r>
            <a:r>
              <a:rPr lang="ru-RU" sz="1800" i="1" dirty="0" smtClean="0"/>
              <a:t>К. Камерон, Р. </a:t>
            </a:r>
            <a:r>
              <a:rPr lang="ru-RU" sz="1800" i="1" dirty="0" err="1" smtClean="0"/>
              <a:t>Куинн</a:t>
            </a:r>
            <a:r>
              <a:rPr lang="nl-NL" sz="1800" i="1" dirty="0" smtClean="0"/>
              <a:t> </a:t>
            </a:r>
            <a:r>
              <a:rPr lang="ru-RU" sz="1800" i="1" dirty="0" smtClean="0"/>
              <a:t>«Диагностика и изменение организационной культуры»</a:t>
            </a:r>
            <a:r>
              <a:rPr lang="nl-NL" sz="1800" i="1" dirty="0" smtClean="0"/>
              <a:t>, 1999)</a:t>
            </a:r>
            <a:endParaRPr lang="nl-NL" sz="18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76655" y="2204864"/>
            <a:ext cx="3822192" cy="39216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Клановая/семейная культура</a:t>
            </a:r>
            <a:endParaRPr lang="en-GB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Иерархическая культура</a:t>
            </a:r>
            <a:endParaRPr lang="en-GB" sz="2000" dirty="0" smtClean="0"/>
          </a:p>
          <a:p>
            <a:pPr marL="457200" indent="-457200">
              <a:buAutoNum type="arabicPeriod"/>
            </a:pPr>
            <a:r>
              <a:rPr lang="ru-RU" sz="2000" dirty="0" err="1" smtClean="0"/>
              <a:t>Адхократическая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кульутра</a:t>
            </a:r>
            <a:r>
              <a:rPr lang="ru-RU" sz="2000" dirty="0" smtClean="0"/>
              <a:t> </a:t>
            </a:r>
            <a:r>
              <a:rPr lang="en-GB" sz="2000" dirty="0" smtClean="0"/>
              <a:t>(Apple)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Рыночная культура</a:t>
            </a:r>
            <a:endParaRPr lang="en-GB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13" y="3238494"/>
            <a:ext cx="3822523" cy="232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32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72400" cy="37017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Вопросы</a:t>
            </a:r>
            <a:r>
              <a:rPr lang="en-GB" sz="2000" dirty="0" smtClean="0">
                <a:solidFill>
                  <a:schemeClr val="bg1"/>
                </a:solidFill>
              </a:rPr>
              <a:t>: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1. </a:t>
            </a:r>
            <a:r>
              <a:rPr lang="ru-RU" sz="2000" dirty="0" smtClean="0">
                <a:solidFill>
                  <a:schemeClr val="tx1"/>
                </a:solidFill>
              </a:rPr>
              <a:t>Какие аспекты культуры Вашей организации способствуют обучению и развитию сотрудников?  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2. </a:t>
            </a:r>
            <a:r>
              <a:rPr lang="ru-RU" sz="2000" dirty="0" smtClean="0">
                <a:solidFill>
                  <a:schemeClr val="tx1"/>
                </a:solidFill>
              </a:rPr>
              <a:t>Какие аспекты культуры Вашей организации могут препятствовать этому</a:t>
            </a:r>
            <a:r>
              <a:rPr lang="en-GB" sz="2000" dirty="0" smtClean="0">
                <a:solidFill>
                  <a:schemeClr val="tx1"/>
                </a:solidFill>
              </a:rPr>
              <a:t>?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3. </a:t>
            </a:r>
            <a:r>
              <a:rPr lang="ru-RU" sz="2000" dirty="0" smtClean="0">
                <a:solidFill>
                  <a:schemeClr val="tx1"/>
                </a:solidFill>
              </a:rPr>
              <a:t>Чтобы Вы хотели изменить и почему</a:t>
            </a:r>
            <a:r>
              <a:rPr lang="en-GB" sz="2000" dirty="0" smtClean="0">
                <a:solidFill>
                  <a:schemeClr val="tx1"/>
                </a:solidFill>
              </a:rPr>
              <a:t>?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1331640" y="836712"/>
            <a:ext cx="6417734" cy="939801"/>
          </a:xfrm>
        </p:spPr>
        <p:txBody>
          <a:bodyPr>
            <a:normAutofit/>
          </a:bodyPr>
          <a:lstStyle/>
          <a:p>
            <a:r>
              <a:rPr lang="nl-NL" sz="2400" dirty="0" smtClean="0"/>
              <a:t>4</a:t>
            </a:r>
            <a:r>
              <a:rPr lang="en-GB" sz="2400" dirty="0" smtClean="0"/>
              <a:t>. </a:t>
            </a:r>
            <a:r>
              <a:rPr lang="ru-RU" sz="2400" dirty="0" smtClean="0"/>
              <a:t>Размышления об организационной культуре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3561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2549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Обмен опытом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обратная связь</a:t>
            </a:r>
            <a:r>
              <a:rPr lang="en-GB" sz="2000" dirty="0" smtClean="0">
                <a:solidFill>
                  <a:schemeClr val="tx1"/>
                </a:solidFill>
              </a:rPr>
              <a:t>?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Ценится мнение </a:t>
            </a:r>
            <a:r>
              <a:rPr lang="ru-RU" sz="2000" i="1" dirty="0" smtClean="0">
                <a:solidFill>
                  <a:schemeClr val="tx1"/>
                </a:solidFill>
              </a:rPr>
              <a:t>каждого</a:t>
            </a:r>
            <a:r>
              <a:rPr lang="en-GB" sz="2000" dirty="0" smtClean="0">
                <a:solidFill>
                  <a:schemeClr val="tx1"/>
                </a:solidFill>
              </a:rPr>
              <a:t>?</a:t>
            </a: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Участие ценится</a:t>
            </a:r>
            <a:r>
              <a:rPr lang="en-GB" sz="2000" dirty="0" smtClean="0">
                <a:solidFill>
                  <a:schemeClr val="tx1"/>
                </a:solidFill>
              </a:rPr>
              <a:t>/ </a:t>
            </a:r>
            <a:r>
              <a:rPr lang="ru-RU" sz="2000" dirty="0" smtClean="0">
                <a:solidFill>
                  <a:schemeClr val="tx1"/>
                </a:solidFill>
              </a:rPr>
              <a:t>все сотрудники привлечены к участию</a:t>
            </a:r>
            <a:r>
              <a:rPr lang="en-GB" sz="2000" dirty="0" smtClean="0">
                <a:solidFill>
                  <a:schemeClr val="tx1"/>
                </a:solidFill>
              </a:rPr>
              <a:t>?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Зона комфорта организации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Наказание в случае проблем?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Качество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  <a:r>
              <a:rPr lang="nl-NL" sz="2000" dirty="0"/>
              <a:t/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r>
              <a:rPr lang="nl-NL" dirty="0" smtClean="0"/>
              <a:t>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39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</a:t>
            </a:r>
            <a:r>
              <a:rPr lang="en-GB" sz="2400" dirty="0" smtClean="0">
                <a:latin typeface="Calibri" panose="020F0502020204030204" pitchFamily="34" charset="0"/>
              </a:rPr>
              <a:t>. </a:t>
            </a:r>
            <a:r>
              <a:rPr lang="ru-RU" sz="2400" dirty="0" smtClean="0">
                <a:latin typeface="Calibri" panose="020F0502020204030204" pitchFamily="34" charset="0"/>
              </a:rPr>
              <a:t>Практический подход к обучающимся организациям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467544" y="2348880"/>
            <a:ext cx="8142672" cy="3807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</a:rPr>
              <a:t>Влияние, которое оказывают Социальные Инновации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</a:rPr>
              <a:t>Не говорить ЧТО, а сконцентрировать внимание на ЗАЧЕМ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</a:rPr>
              <a:t>Основное влияние сотрудников в процессе доставки качества/ удовлетворении потребностей клиентов 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</a:rPr>
              <a:t>Постоянно изменяющийся рынок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</a:rPr>
              <a:t>Фокус на людей, а не только на процессы</a:t>
            </a:r>
            <a:endParaRPr lang="en-GB" sz="2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</a:rPr>
              <a:t>Раскрытие потенциала организаций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71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настоящее время эксперты из области бизнеса, а также институтов знаний отмечают, что в ЕС многие национальные стратегии в области инноваций уделяют </a:t>
            </a:r>
            <a:r>
              <a:rPr lang="ru-RU" sz="2400" dirty="0">
                <a:solidFill>
                  <a:schemeClr val="tx1"/>
                </a:solidFill>
              </a:rPr>
              <a:t>недостаточно внимания </a:t>
            </a:r>
            <a:r>
              <a:rPr lang="ru-RU" sz="2400" dirty="0" smtClean="0">
                <a:solidFill>
                  <a:schemeClr val="tx1"/>
                </a:solidFill>
              </a:rPr>
              <a:t>основам, необходимым для инноваций: обучению и соответствующим организационным изменениям в бизнесе и образовании  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76655" y="2348880"/>
            <a:ext cx="3822192" cy="3777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Обучающаяся организация непрерывно стимулирует и организует обмен информацией, мнениями и опытом (управление знаниями) между своими членами, пути принятия решений о совместных действиях и  получение обратной связи о результатах.  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«</a:t>
            </a:r>
            <a:r>
              <a:rPr lang="ru-RU" sz="2000" dirty="0" smtClean="0"/>
              <a:t>Скорость, с которой организация обучается может стать единственным стабильным источником конкурентного преимущества</a:t>
            </a:r>
            <a:r>
              <a:rPr lang="en-GB" sz="2000" dirty="0" smtClean="0"/>
              <a:t>.”</a:t>
            </a:r>
            <a:endParaRPr lang="en-GB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Роль лидера</a:t>
            </a:r>
            <a:r>
              <a:rPr lang="en-GB" sz="2000" dirty="0" smtClean="0"/>
              <a:t>: </a:t>
            </a:r>
            <a:r>
              <a:rPr lang="ru-RU" sz="2000" dirty="0" smtClean="0"/>
              <a:t>приверженность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Дизайнер, учитель или официант, который может сформировать общее видение и бросить вызов ментальным моделям, представлениям. 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Ответственные за создание организаций, в которых люди непрерывно расширяют границы своих возможностей формировать свое будущее – то есть, лидеры, ответственные за обучение.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28571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6 </a:t>
            </a:r>
            <a:r>
              <a:rPr lang="ru-RU" sz="2400" dirty="0" smtClean="0"/>
              <a:t>основных этапов обучения в организации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76654" y="1844824"/>
            <a:ext cx="7855785" cy="428165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000" dirty="0" smtClean="0"/>
              <a:t>1</a:t>
            </a:r>
            <a:r>
              <a:rPr lang="en-GB" sz="2000" dirty="0"/>
              <a:t>. </a:t>
            </a:r>
            <a:r>
              <a:rPr lang="ru-RU" sz="2000" dirty="0" smtClean="0"/>
              <a:t>По всей организации происходит сбор информации по общему вопросу или проблеме</a:t>
            </a:r>
            <a:r>
              <a:rPr lang="en-GB" sz="2000" dirty="0" smtClean="0"/>
              <a:t>;</a:t>
            </a:r>
            <a:endParaRPr lang="nl-NL" sz="2000" dirty="0"/>
          </a:p>
          <a:p>
            <a:pPr marL="0" lvl="0" indent="0">
              <a:buNone/>
            </a:pPr>
            <a:r>
              <a:rPr lang="en-GB" sz="2000" dirty="0"/>
              <a:t>2. </a:t>
            </a:r>
            <a:r>
              <a:rPr lang="ru-RU" sz="2000" dirty="0" smtClean="0"/>
              <a:t>Собранную информацию обобщают и доводят до сведения всех членов организации </a:t>
            </a:r>
            <a:r>
              <a:rPr lang="en-GB" sz="2000" dirty="0" smtClean="0"/>
              <a:t>;</a:t>
            </a:r>
            <a:endParaRPr lang="nl-NL" sz="2000" dirty="0"/>
          </a:p>
          <a:p>
            <a:pPr marL="0" lvl="0" indent="0">
              <a:buNone/>
            </a:pPr>
            <a:r>
              <a:rPr lang="en-GB" sz="2000" dirty="0"/>
              <a:t>3. </a:t>
            </a:r>
            <a:r>
              <a:rPr lang="ru-RU" sz="2000" dirty="0" smtClean="0"/>
              <a:t>В ходе совместного диалога эта информация интерпретируется и сохраняется</a:t>
            </a:r>
            <a:r>
              <a:rPr lang="en-GB" sz="2000" dirty="0" smtClean="0"/>
              <a:t>;</a:t>
            </a:r>
            <a:endParaRPr lang="nl-NL" sz="2000" dirty="0"/>
          </a:p>
          <a:p>
            <a:pPr marL="0" lvl="0" indent="0">
              <a:buNone/>
            </a:pPr>
            <a:r>
              <a:rPr lang="en-GB" sz="2000" dirty="0"/>
              <a:t>4. </a:t>
            </a:r>
            <a:r>
              <a:rPr lang="ru-RU" sz="2000" dirty="0" smtClean="0"/>
              <a:t>Совместно намечается курс действий, составляется план действий, и происходит распределение обязанностей;  </a:t>
            </a:r>
            <a:endParaRPr lang="nl-NL" sz="2000" dirty="0"/>
          </a:p>
          <a:p>
            <a:pPr marL="0" lvl="0" indent="0">
              <a:buNone/>
            </a:pPr>
            <a:r>
              <a:rPr lang="en-GB" sz="2000" dirty="0"/>
              <a:t>5</a:t>
            </a:r>
            <a:r>
              <a:rPr lang="en-GB" sz="2000" dirty="0" smtClean="0"/>
              <a:t>.</a:t>
            </a:r>
            <a:r>
              <a:rPr lang="ru-RU" sz="2000" dirty="0" smtClean="0"/>
              <a:t> Организуется сбор обратной связи на нескольких ключевых уровнях</a:t>
            </a:r>
            <a:r>
              <a:rPr lang="en-GB" sz="2000" dirty="0" smtClean="0"/>
              <a:t>;</a:t>
            </a:r>
            <a:endParaRPr lang="nl-NL" sz="2000" dirty="0"/>
          </a:p>
          <a:p>
            <a:pPr marL="0" lvl="0" indent="0">
              <a:buNone/>
            </a:pPr>
            <a:r>
              <a:rPr lang="en-GB" sz="2000" dirty="0"/>
              <a:t>6. </a:t>
            </a:r>
            <a:r>
              <a:rPr lang="ru-RU" sz="2000" dirty="0" smtClean="0"/>
              <a:t>На основе полученной обратной связи составляется заключение</a:t>
            </a:r>
            <a:r>
              <a:rPr lang="en-GB" sz="2000" dirty="0" smtClean="0"/>
              <a:t>.</a:t>
            </a:r>
            <a:endParaRPr lang="nl-NL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ru-RU" sz="2000" dirty="0" smtClean="0"/>
              <a:t>По завершению последнего этапа цикл повторяется заново</a:t>
            </a:r>
            <a:r>
              <a:rPr lang="en-GB" sz="2000" dirty="0" smtClean="0"/>
              <a:t>.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7047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1. </a:t>
            </a:r>
            <a:r>
              <a:rPr lang="ru-RU" sz="2800" dirty="0" smtClean="0"/>
              <a:t>Качество ДПО в ЕС на политическом уровне  </a:t>
            </a:r>
            <a:endParaRPr lang="en-GB" sz="2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Общий в ЕС стандарт </a:t>
            </a:r>
            <a:r>
              <a:rPr lang="en-GB" sz="2000" dirty="0" smtClean="0"/>
              <a:t>(EQAVET</a:t>
            </a:r>
            <a:r>
              <a:rPr lang="ru-RU" sz="2000" dirty="0" smtClean="0"/>
              <a:t>)</a:t>
            </a:r>
            <a:r>
              <a:rPr lang="en-GB" sz="2000" dirty="0" smtClean="0"/>
              <a:t> </a:t>
            </a:r>
            <a:r>
              <a:rPr lang="ru-RU" sz="2000" dirty="0" smtClean="0"/>
              <a:t>обеспечения качества и прозрачности ДПО основан на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1. </a:t>
            </a:r>
            <a:r>
              <a:rPr lang="ru-RU" sz="2000" dirty="0" smtClean="0"/>
              <a:t>Хорошо работающем цикле </a:t>
            </a:r>
            <a:r>
              <a:rPr lang="en-US" sz="2000" dirty="0" smtClean="0"/>
              <a:t>PDCA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2. </a:t>
            </a:r>
            <a:r>
              <a:rPr lang="ru-RU" sz="2000" dirty="0" smtClean="0"/>
              <a:t>Общем наборе индикаторов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3.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Руководящих принципах национальной политики</a:t>
            </a:r>
            <a:endParaRPr lang="en-GB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900263" cy="30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47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Обязательные условия</a:t>
            </a:r>
            <a:r>
              <a:rPr lang="en-GB" dirty="0" smtClean="0"/>
              <a:t>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Все разделяют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Культура, в которой ценится обучение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Связь обучения с миссией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Непротиворечащие убеждения и ценности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Усиление стимулирования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Измерение результатов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Определенные процессы организации и работы с 6 шагами  </a:t>
            </a:r>
            <a:endParaRPr lang="en-GB" dirty="0"/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Несколько обязательных условий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02849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Упрощаем</a:t>
            </a:r>
            <a:r>
              <a:rPr lang="en-GB" sz="2400" dirty="0" smtClean="0"/>
              <a:t>: </a:t>
            </a:r>
            <a:r>
              <a:rPr lang="ru-RU" sz="2400" dirty="0" smtClean="0"/>
              <a:t>организационные процессы, с которых можно начать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76654" y="2204864"/>
            <a:ext cx="7855785" cy="392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1. </a:t>
            </a:r>
            <a:r>
              <a:rPr lang="ru-RU" sz="2000" b="1" dirty="0" smtClean="0"/>
              <a:t>Стратегия</a:t>
            </a:r>
            <a:r>
              <a:rPr lang="en-GB" sz="2000" dirty="0" smtClean="0"/>
              <a:t> </a:t>
            </a:r>
            <a:r>
              <a:rPr lang="ru-RU" sz="2000" dirty="0" smtClean="0"/>
              <a:t>и направление развития</a:t>
            </a:r>
            <a:r>
              <a:rPr lang="en-GB" sz="2000" dirty="0" smtClean="0"/>
              <a:t>: </a:t>
            </a:r>
            <a:r>
              <a:rPr lang="ru-RU" sz="2000" dirty="0" smtClean="0"/>
              <a:t>Где мы находимся сейчас? Устраивает нас ли эта позиция? Как мы намерены занять ту позицию, которую хотим</a:t>
            </a:r>
            <a:r>
              <a:rPr lang="en-GB" sz="2000" dirty="0" smtClean="0"/>
              <a:t>?</a:t>
            </a:r>
          </a:p>
          <a:p>
            <a:pPr marL="0" indent="0">
              <a:buNone/>
            </a:pPr>
            <a:r>
              <a:rPr lang="en-GB" sz="2000" b="1" dirty="0" smtClean="0"/>
              <a:t>2. </a:t>
            </a:r>
            <a:r>
              <a:rPr lang="ru-RU" sz="2000" b="1" dirty="0" smtClean="0"/>
              <a:t>Планирование</a:t>
            </a:r>
            <a:r>
              <a:rPr lang="en-GB" sz="2000" b="1" dirty="0" smtClean="0"/>
              <a:t>:</a:t>
            </a:r>
            <a:r>
              <a:rPr lang="en-GB" sz="2000" dirty="0" smtClean="0"/>
              <a:t> </a:t>
            </a:r>
            <a:r>
              <a:rPr lang="ru-RU" sz="2000" dirty="0" smtClean="0"/>
              <a:t>Как мы можем достигнуть цели? Что должно </a:t>
            </a:r>
            <a:r>
              <a:rPr lang="ru-RU" sz="2000" dirty="0"/>
              <a:t>быть </a:t>
            </a:r>
            <a:r>
              <a:rPr lang="ru-RU" sz="2000" dirty="0" smtClean="0"/>
              <a:t>сделано для </a:t>
            </a:r>
            <a:r>
              <a:rPr lang="ru-RU" sz="2000" dirty="0"/>
              <a:t>этого </a:t>
            </a:r>
            <a:r>
              <a:rPr lang="ru-RU" sz="2000" dirty="0" smtClean="0"/>
              <a:t>на всех уровнях организации?  </a:t>
            </a:r>
            <a:endParaRPr lang="nl-NL" sz="2000" dirty="0"/>
          </a:p>
          <a:p>
            <a:pPr marL="0" indent="0">
              <a:buNone/>
            </a:pPr>
            <a:r>
              <a:rPr lang="en-GB" sz="2000" b="1" dirty="0" smtClean="0"/>
              <a:t>3. </a:t>
            </a:r>
            <a:r>
              <a:rPr lang="ru-RU" sz="2000" b="1" dirty="0" smtClean="0"/>
              <a:t>Коммуникации</a:t>
            </a:r>
            <a:r>
              <a:rPr lang="en-GB" sz="2000" dirty="0" smtClean="0"/>
              <a:t>: </a:t>
            </a:r>
            <a:r>
              <a:rPr lang="ru-RU" sz="2000" dirty="0" smtClean="0"/>
              <a:t>Понимают ли сотрудники на всех уровнях, что от них ожидается? Как они могут внести свой вклад в общее дело? Почему?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470459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55576" y="1124744"/>
            <a:ext cx="7408333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1" dirty="0"/>
              <a:t>4. </a:t>
            </a:r>
            <a:r>
              <a:rPr lang="ru-RU" sz="1800" b="1" dirty="0" smtClean="0"/>
              <a:t>Результативное управление</a:t>
            </a:r>
            <a:r>
              <a:rPr lang="en-GB" sz="1800" dirty="0" smtClean="0"/>
              <a:t>: </a:t>
            </a:r>
            <a:r>
              <a:rPr lang="ru-RU" sz="1800" dirty="0" smtClean="0"/>
              <a:t>Как организован процесс достижения наших целей? Как руководство понимает, что его планы и действия приносят результат?  </a:t>
            </a: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b="1" dirty="0" smtClean="0"/>
              <a:t>5</a:t>
            </a:r>
            <a:r>
              <a:rPr lang="en-GB" sz="1800" b="1" dirty="0"/>
              <a:t>. </a:t>
            </a:r>
            <a:r>
              <a:rPr lang="ru-RU" sz="1800" b="1" dirty="0" smtClean="0"/>
              <a:t>Обучение и развитие</a:t>
            </a:r>
            <a:r>
              <a:rPr lang="en-GB" sz="1800" dirty="0" smtClean="0"/>
              <a:t>: </a:t>
            </a:r>
            <a:r>
              <a:rPr lang="ru-RU" sz="1800" dirty="0" smtClean="0"/>
              <a:t>В каких областях есть потребность в развитии сотрудников (в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руководства)? Как индивидуальное и групповое обучение отражается на результатах?  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b="1" dirty="0" smtClean="0"/>
              <a:t>6</a:t>
            </a:r>
            <a:r>
              <a:rPr lang="en-GB" sz="1800" b="1" dirty="0"/>
              <a:t>. </a:t>
            </a:r>
            <a:r>
              <a:rPr lang="ru-RU" sz="1800" b="1" dirty="0" smtClean="0"/>
              <a:t>Обучение как организация</a:t>
            </a:r>
            <a:r>
              <a:rPr lang="en-GB" sz="1800" dirty="0" smtClean="0"/>
              <a:t>: </a:t>
            </a:r>
            <a:r>
              <a:rPr lang="ru-RU" sz="1800" dirty="0"/>
              <a:t>Каким образом организация </a:t>
            </a:r>
            <a:r>
              <a:rPr lang="ru-RU" sz="1800" dirty="0" smtClean="0"/>
              <a:t>гарантирует, что </a:t>
            </a:r>
            <a:r>
              <a:rPr lang="ru-RU" sz="1800" dirty="0"/>
              <a:t>планы были эффективными, что </a:t>
            </a:r>
            <a:r>
              <a:rPr lang="ru-RU" sz="1800" dirty="0" smtClean="0"/>
              <a:t>развитие вносит позитивный вклад, </a:t>
            </a:r>
            <a:r>
              <a:rPr lang="ru-RU" sz="1800" dirty="0"/>
              <a:t>и </a:t>
            </a:r>
            <a:r>
              <a:rPr lang="ru-RU" sz="1800" dirty="0" smtClean="0"/>
              <a:t>весь этот опят способствует более успешному </a:t>
            </a:r>
            <a:r>
              <a:rPr lang="ru-RU" sz="1800" dirty="0"/>
              <a:t>достижению </a:t>
            </a:r>
            <a:r>
              <a:rPr lang="ru-RU" sz="1800" dirty="0" smtClean="0"/>
              <a:t>целей. Начало нового </a:t>
            </a:r>
            <a:r>
              <a:rPr lang="ru-RU" sz="1800" dirty="0"/>
              <a:t>круга развития</a:t>
            </a:r>
            <a:r>
              <a:rPr lang="ru-RU" sz="1800" dirty="0" smtClean="0"/>
              <a:t>?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ru-RU" sz="1800" dirty="0"/>
              <a:t>Взаимосвязанные процессы охватывают наиболее </a:t>
            </a:r>
            <a:r>
              <a:rPr lang="ru-RU" sz="1800" dirty="0" smtClean="0"/>
              <a:t>ценный актив</a:t>
            </a:r>
            <a:r>
              <a:rPr lang="en-US" sz="1800" dirty="0" smtClean="0"/>
              <a:t> </a:t>
            </a:r>
            <a:r>
              <a:rPr lang="ru-RU" sz="1800" dirty="0" smtClean="0"/>
              <a:t>организации</a:t>
            </a:r>
            <a:r>
              <a:rPr lang="ru-RU" sz="1800" dirty="0"/>
              <a:t>: </a:t>
            </a:r>
            <a:r>
              <a:rPr lang="ru-RU" sz="1800" dirty="0" smtClean="0"/>
              <a:t>ее сотрудников. Такие процессы имеют фундаментальное значение как для предприятий малого и среднего бизнеса, так и для крупных и транснациональных корпораций:  </a:t>
            </a:r>
            <a:r>
              <a:rPr lang="ru-RU" sz="1800" b="1" dirty="0" smtClean="0"/>
              <a:t>КОММУНИКАЦИЯ</a:t>
            </a:r>
            <a:r>
              <a:rPr lang="en-GB" sz="1800" b="1" dirty="0" smtClean="0"/>
              <a:t>; </a:t>
            </a:r>
            <a:r>
              <a:rPr lang="ru-RU" sz="1800" b="1" dirty="0" smtClean="0"/>
              <a:t>связь с моделями обеспечения качества</a:t>
            </a: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1760414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87624" y="47667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схеме</a:t>
            </a:r>
            <a:r>
              <a:rPr lang="nl-NL" sz="2000" dirty="0" smtClean="0"/>
              <a:t>:</a:t>
            </a:r>
            <a:endParaRPr lang="nl-NL" sz="2000" dirty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103140" y="2174294"/>
            <a:ext cx="6858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Действие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131840" y="2152650"/>
            <a:ext cx="982960" cy="41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 для улучшения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4572000" y="676726"/>
            <a:ext cx="457200" cy="4073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wordArt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Обучающаяся организация</a:t>
            </a:r>
            <a:endParaRPr kumimoji="0" lang="en-GB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5374523" y="676727"/>
            <a:ext cx="457200" cy="4073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wordArt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Текущая ситуация</a:t>
            </a:r>
            <a:endParaRPr kumimoji="0" lang="en-GB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288923" y="676727"/>
            <a:ext cx="1123483" cy="548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развития/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стратегия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6300192" y="1378129"/>
            <a:ext cx="1112214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Планирование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300192" y="2060575"/>
            <a:ext cx="1077923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Коммуникация</a:t>
            </a:r>
            <a:endParaRPr kumimoji="0" lang="en-GB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300192" y="2682875"/>
            <a:ext cx="1084684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nl-NL" sz="900" dirty="0" smtClean="0">
                <a:latin typeface="Arial" pitchFamily="34" charset="0"/>
                <a:cs typeface="Arial" pitchFamily="34" charset="0"/>
              </a:rPr>
              <a:t>Результативное управление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300192" y="3254375"/>
            <a:ext cx="1106096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Обучение и развитие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6300192" y="3940175"/>
            <a:ext cx="1112214" cy="511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Обучение как организация</a:t>
            </a:r>
            <a:endParaRPr kumimoji="0" lang="en-GB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142370" y="5173908"/>
            <a:ext cx="58293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kumimoji="0" lang="ru-RU" alt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Оценка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5842992" y="101193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5831723" y="1654175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842992" y="2288415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5831723" y="2812513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5831723" y="3514412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5831723" y="4168775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4114800" y="2348874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2788940" y="2360612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5057020" y="1839398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5031623" y="2310595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>
            <a:off x="5031623" y="309343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7956376" y="968375"/>
            <a:ext cx="0" cy="422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H="1">
            <a:off x="7384876" y="996592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H="1">
            <a:off x="7412406" y="1646975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7384876" y="2148536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 flipH="1">
            <a:off x="7384876" y="2797175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 flipH="1">
            <a:off x="7400170" y="3462896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Line 2"/>
          <p:cNvSpPr>
            <a:spLocks noChangeShapeType="1"/>
          </p:cNvSpPr>
          <p:nvPr/>
        </p:nvSpPr>
        <p:spPr bwMode="auto">
          <a:xfrm flipH="1">
            <a:off x="7384876" y="4164795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Line 1"/>
          <p:cNvSpPr>
            <a:spLocks noChangeShapeType="1"/>
          </p:cNvSpPr>
          <p:nvPr/>
        </p:nvSpPr>
        <p:spPr bwMode="auto">
          <a:xfrm>
            <a:off x="2446040" y="2651527"/>
            <a:ext cx="0" cy="262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78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группах или индивидуально</a:t>
            </a:r>
            <a:r>
              <a:rPr lang="en-GB" sz="2000" dirty="0" smtClean="0"/>
              <a:t>: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Внимательно прочитайте основные разделы</a:t>
            </a:r>
            <a:endParaRPr lang="en-GB" sz="2000" dirty="0" smtClean="0"/>
          </a:p>
          <a:p>
            <a:pPr marL="457200" indent="-457200">
              <a:buAutoNum type="arabicPeriod"/>
            </a:pPr>
            <a:r>
              <a:rPr lang="ru-RU" sz="2000" dirty="0"/>
              <a:t>По вопросам, </a:t>
            </a:r>
            <a:r>
              <a:rPr lang="ru-RU" sz="2000" dirty="0" smtClean="0"/>
              <a:t>связанным </a:t>
            </a:r>
            <a:r>
              <a:rPr lang="ru-RU" sz="2000" dirty="0"/>
              <a:t>с </a:t>
            </a:r>
            <a:r>
              <a:rPr lang="ru-RU" sz="2000" dirty="0" smtClean="0"/>
              <a:t>процессами </a:t>
            </a:r>
            <a:r>
              <a:rPr lang="ru-RU" sz="2000" dirty="0"/>
              <a:t>1, 3 и </a:t>
            </a:r>
            <a:r>
              <a:rPr lang="ru-RU" sz="2000" dirty="0" smtClean="0"/>
              <a:t>6 проверьте </a:t>
            </a:r>
            <a:r>
              <a:rPr lang="ru-RU" sz="2000" dirty="0"/>
              <a:t>и </a:t>
            </a:r>
            <a:r>
              <a:rPr lang="ru-RU" sz="2000" dirty="0" smtClean="0"/>
              <a:t>обсудите </a:t>
            </a:r>
            <a:r>
              <a:rPr lang="ru-RU" sz="2000" dirty="0"/>
              <a:t>вопросы о том, как </a:t>
            </a:r>
            <a:r>
              <a:rPr lang="ru-RU" sz="2000" dirty="0" smtClean="0"/>
              <a:t>работает ваша организация?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 каком процессе/вопросы вы могли достичь больших успехов</a:t>
            </a:r>
            <a:r>
              <a:rPr lang="en-GB" sz="2000" dirty="0" smtClean="0"/>
              <a:t>?</a:t>
            </a:r>
            <a:endParaRPr lang="en-GB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Какой из аспектов улучшить проще всего</a:t>
            </a:r>
            <a:r>
              <a:rPr lang="en-GB" sz="2000" dirty="0" smtClean="0"/>
              <a:t>?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0" indent="0">
              <a:buNone/>
            </a:pPr>
            <a:r>
              <a:rPr lang="ru-RU" sz="2000" i="1" dirty="0" smtClean="0"/>
              <a:t>Раздаточный материал</a:t>
            </a:r>
            <a:r>
              <a:rPr lang="en-GB" sz="2000" i="1" dirty="0" smtClean="0"/>
              <a:t> 2</a:t>
            </a:r>
            <a:endParaRPr lang="en-GB" sz="20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6</a:t>
            </a:r>
            <a:r>
              <a:rPr lang="en-GB" sz="2400" dirty="0" smtClean="0"/>
              <a:t>. </a:t>
            </a:r>
            <a:r>
              <a:rPr lang="ru-RU" sz="2400" dirty="0" smtClean="0"/>
              <a:t>Обсуждение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5772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Краткое выступление каждой группы</a:t>
            </a:r>
            <a:r>
              <a:rPr lang="en-GB" dirty="0" smtClean="0"/>
              <a:t>, </a:t>
            </a:r>
            <a:r>
              <a:rPr lang="ru-RU" dirty="0" smtClean="0"/>
              <a:t>обсуждение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ru-RU" dirty="0" smtClean="0"/>
              <a:t>Оценка семинара участниками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Презентация результатов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6214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Рекомендованные индикаторы </a:t>
            </a:r>
            <a:r>
              <a:rPr lang="en-GB" sz="2800" dirty="0" smtClean="0"/>
              <a:t>(</a:t>
            </a:r>
            <a:r>
              <a:rPr lang="ru-RU" sz="2800" dirty="0" smtClean="0"/>
              <a:t>в </a:t>
            </a:r>
            <a:r>
              <a:rPr lang="en-GB" sz="2800" dirty="0" smtClean="0"/>
              <a:t>PDCA):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ru-RU" sz="2000" dirty="0" smtClean="0"/>
              <a:t>Внедрение политики обеспечения качества</a:t>
            </a: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Вложения в обучение персонала</a:t>
            </a: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Процент участия</a:t>
            </a: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Процент завершивших обучение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Процент трудоустроенных после завершения обучения</a:t>
            </a:r>
            <a:endParaRPr lang="en-GB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Применение полученных навыков на рабочем месте</a:t>
            </a:r>
            <a:r>
              <a:rPr lang="en-GB" sz="20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Процент безработицы</a:t>
            </a:r>
            <a:r>
              <a:rPr lang="en-GB" sz="20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Представленность слабозащищенных групп</a:t>
            </a:r>
            <a:endParaRPr lang="en-GB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Механизмы определения потребностей рынка труда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Схемы обеспечения лучшего доступа к ДПО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0115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Качество ДПО в ЕС</a:t>
            </a:r>
            <a:r>
              <a:rPr lang="en-GB" sz="2800" dirty="0" smtClean="0"/>
              <a:t>: </a:t>
            </a:r>
            <a:r>
              <a:rPr lang="ru-RU" sz="2800" dirty="0" smtClean="0"/>
              <a:t>трудности</a:t>
            </a:r>
            <a:endParaRPr lang="en-GB" sz="2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3822192" cy="3447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Много предложений того, ЧТО государству и школам нужно делать / должны делать  </a:t>
            </a:r>
            <a:endParaRPr lang="en-GB" sz="2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4644008" y="1772816"/>
            <a:ext cx="3822192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Исследование ЕС говорит о том, что главная трудность – это: 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Выполнение цикла </a:t>
            </a:r>
            <a:r>
              <a:rPr lang="en-GB" sz="2000" dirty="0" smtClean="0"/>
              <a:t>PDCA</a:t>
            </a: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Создание культуры качества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i="1" dirty="0" smtClean="0"/>
              <a:t>(</a:t>
            </a:r>
            <a:r>
              <a:rPr lang="ru-RU" sz="2000" i="1" dirty="0" smtClean="0"/>
              <a:t>Европейская комиссия</a:t>
            </a:r>
            <a:r>
              <a:rPr lang="en-GB" sz="2000" i="1" dirty="0" smtClean="0"/>
              <a:t>, </a:t>
            </a:r>
            <a:r>
              <a:rPr lang="ru-RU" sz="2000" i="1" dirty="0" smtClean="0"/>
              <a:t>Брюссель,</a:t>
            </a:r>
            <a:r>
              <a:rPr lang="en-GB" sz="2000" i="1" dirty="0" smtClean="0"/>
              <a:t> 2014</a:t>
            </a:r>
            <a:r>
              <a:rPr lang="en-GB" sz="2000" dirty="0" smtClean="0"/>
              <a:t>)</a:t>
            </a:r>
            <a:endParaRPr lang="ru-RU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Иными словами</a:t>
            </a:r>
            <a:r>
              <a:rPr lang="en-GB" sz="2000" dirty="0" smtClean="0"/>
              <a:t>:  </a:t>
            </a:r>
          </a:p>
          <a:p>
            <a:pPr marL="0" indent="0">
              <a:buNone/>
            </a:pPr>
            <a:r>
              <a:rPr lang="ru-RU" sz="2000" dirty="0" smtClean="0"/>
              <a:t>переключение внимание от разговоров к самостоятельным действиям</a:t>
            </a: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Перенос акцента с того, ЧТО нужно сделать, на объяснение, ЗАЧЕМ нужно это делать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2884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Начните с </a:t>
            </a:r>
            <a:r>
              <a:rPr lang="ru-RU" sz="2800" dirty="0" smtClean="0"/>
              <a:t>«зачем», чтобы </a:t>
            </a:r>
            <a:r>
              <a:rPr lang="ru-RU" sz="2800" dirty="0"/>
              <a:t>разжечь страсть</a:t>
            </a:r>
            <a:r>
              <a:rPr lang="en-GB" sz="2800" dirty="0" smtClean="0"/>
              <a:t>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Саймон</a:t>
            </a:r>
            <a:r>
              <a:rPr lang="ru-RU" sz="2800" dirty="0" smtClean="0"/>
              <a:t> Синек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4536504" cy="1008112"/>
          </a:xfrm>
        </p:spPr>
        <p:txBody>
          <a:bodyPr/>
          <a:lstStyle/>
          <a:p>
            <a:r>
              <a:rPr lang="nl-NL" dirty="0"/>
              <a:t>https://www.youtube.com/watch?v=Wb8KpHqU5tg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5605773" cy="25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4005064"/>
            <a:ext cx="3528392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КЛИЕНТЫ</a:t>
            </a:r>
            <a:r>
              <a:rPr lang="ru-RU" sz="1600" b="1" dirty="0" smtClean="0"/>
              <a:t> НИКОГДА НЕ ПОЛЮБЯТ ВАШУ ОРГАНИЗАЦИЮ, ЕСЛИ В ПЕРВУЮ ОЧЕРЕДЬ ЕЕ НЕ ЛЮБЯТ </a:t>
            </a:r>
            <a:r>
              <a:rPr lang="ru-RU" sz="1600" b="1" dirty="0" smtClean="0">
                <a:solidFill>
                  <a:srgbClr val="FF0000"/>
                </a:solidFill>
              </a:rPr>
              <a:t>СОТРУДНИКИ</a:t>
            </a:r>
          </a:p>
          <a:p>
            <a:pPr algn="r"/>
            <a:r>
              <a:rPr lang="ru-RU" sz="1200" dirty="0" smtClean="0">
                <a:solidFill>
                  <a:srgbClr val="FF0000"/>
                </a:solidFill>
              </a:rPr>
              <a:t>-</a:t>
            </a:r>
            <a:r>
              <a:rPr lang="ru-RU" sz="1200" dirty="0" err="1" smtClean="0">
                <a:solidFill>
                  <a:srgbClr val="FF0000"/>
                </a:solidFill>
              </a:rPr>
              <a:t>Саймон</a:t>
            </a:r>
            <a:r>
              <a:rPr lang="ru-RU" sz="1200" dirty="0" smtClean="0">
                <a:solidFill>
                  <a:srgbClr val="FF0000"/>
                </a:solidFill>
              </a:rPr>
              <a:t> Синек-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9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/>
              <a:t>2. </a:t>
            </a:r>
            <a:r>
              <a:rPr lang="ru-RU" sz="2800" dirty="0" smtClean="0"/>
              <a:t>Культура качества</a:t>
            </a:r>
            <a:r>
              <a:rPr lang="en-GB" sz="2800" dirty="0" smtClean="0"/>
              <a:t>:</a:t>
            </a:r>
            <a:r>
              <a:rPr lang="ru-RU" sz="2800" dirty="0" smtClean="0"/>
              <a:t> новый</a:t>
            </a:r>
            <a:r>
              <a:rPr lang="en-GB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взгляд на заболеваемость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Исследование причин заболеваемости  </a:t>
            </a: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Министерство социальных дел (Нидерланды)</a:t>
            </a:r>
            <a:r>
              <a:rPr lang="en-GB" sz="2000" dirty="0" smtClean="0"/>
              <a:t>,  2013: </a:t>
            </a:r>
            <a:r>
              <a:rPr lang="ru-RU" sz="2000" b="1" dirty="0" smtClean="0"/>
              <a:t>от</a:t>
            </a:r>
            <a:r>
              <a:rPr lang="ru-RU" sz="2000" dirty="0" smtClean="0"/>
              <a:t> </a:t>
            </a:r>
            <a:r>
              <a:rPr lang="en-GB" sz="2000" b="1" i="1" dirty="0" smtClean="0"/>
              <a:t>1/3 </a:t>
            </a:r>
            <a:r>
              <a:rPr lang="ru-RU" sz="2000" b="1" i="1" dirty="0" smtClean="0"/>
              <a:t>до</a:t>
            </a:r>
            <a:r>
              <a:rPr lang="en-GB" sz="2000" b="1" i="1" dirty="0" smtClean="0"/>
              <a:t> 1/4 </a:t>
            </a:r>
            <a:r>
              <a:rPr lang="ru-RU" sz="2000" dirty="0" smtClean="0"/>
              <a:t>всех случаев больничных листов было выдано на основании </a:t>
            </a:r>
            <a:r>
              <a:rPr lang="ru-RU" sz="2000" b="1" dirty="0" smtClean="0"/>
              <a:t>психического стресса, вызванного работой</a:t>
            </a:r>
            <a:r>
              <a:rPr lang="en-GB" sz="2000" b="1" i="1" dirty="0" smtClean="0"/>
              <a:t>:</a:t>
            </a:r>
          </a:p>
          <a:p>
            <a:pPr marL="0" indent="0">
              <a:buNone/>
            </a:pPr>
            <a:endParaRPr lang="en-GB" sz="2000" b="1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i="1" dirty="0" smtClean="0"/>
              <a:t>Давление</a:t>
            </a:r>
            <a:r>
              <a:rPr lang="en-GB" sz="2000" i="1" dirty="0" smtClean="0"/>
              <a:t>; </a:t>
            </a:r>
            <a:r>
              <a:rPr lang="ru-RU" sz="2000" i="1" dirty="0" smtClean="0"/>
              <a:t>слишком много</a:t>
            </a:r>
            <a:r>
              <a:rPr lang="en-GB" sz="2000" i="1" dirty="0" smtClean="0"/>
              <a:t>; </a:t>
            </a:r>
            <a:r>
              <a:rPr lang="ru-RU" sz="2000" i="1" dirty="0" smtClean="0"/>
              <a:t>слишком сложная работа</a:t>
            </a:r>
            <a:r>
              <a:rPr lang="en-GB" sz="2000" i="1" dirty="0" smtClean="0"/>
              <a:t>; </a:t>
            </a:r>
            <a:r>
              <a:rPr lang="ru-RU" sz="2000" i="1" dirty="0" smtClean="0"/>
              <a:t>слишком тяжелая работа</a:t>
            </a:r>
            <a:r>
              <a:rPr lang="en-GB" sz="2000" i="1" dirty="0" smtClean="0"/>
              <a:t>; </a:t>
            </a:r>
            <a:r>
              <a:rPr lang="ru-RU" sz="2000" i="1" dirty="0" smtClean="0"/>
              <a:t>слишком однообразная работа</a:t>
            </a:r>
            <a:r>
              <a:rPr lang="en-GB" sz="2000" i="1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i="1" dirty="0" smtClean="0"/>
              <a:t>Слишком тяжело эмоционально</a:t>
            </a:r>
            <a:endParaRPr lang="en-GB" sz="20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i="1" dirty="0" smtClean="0"/>
              <a:t>Проблемы с руководителем</a:t>
            </a:r>
            <a:endParaRPr lang="en-GB" sz="20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i="1" dirty="0" smtClean="0"/>
              <a:t>Проблемы с коллегами, клиентами</a:t>
            </a:r>
            <a:endParaRPr lang="en-GB" sz="2000" i="1" dirty="0"/>
          </a:p>
          <a:p>
            <a:pPr marL="0" indent="0">
              <a:buNone/>
            </a:pPr>
            <a:endParaRPr lang="en-GB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77427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Ежегодно в Нидерландах на больничном находятся </a:t>
            </a:r>
            <a:r>
              <a:rPr lang="en-GB" sz="2000" dirty="0" smtClean="0"/>
              <a:t>: </a:t>
            </a:r>
            <a:r>
              <a:rPr lang="en-GB" sz="2000" dirty="0"/>
              <a:t>4% </a:t>
            </a:r>
            <a:r>
              <a:rPr lang="ru-RU" sz="2000" dirty="0" smtClean="0"/>
              <a:t>от</a:t>
            </a:r>
            <a:r>
              <a:rPr lang="en-GB" sz="2000" dirty="0" smtClean="0"/>
              <a:t> </a:t>
            </a:r>
            <a:r>
              <a:rPr lang="en-GB" sz="2000" dirty="0"/>
              <a:t>7,1 </a:t>
            </a:r>
            <a:r>
              <a:rPr lang="ru-RU" sz="2000" dirty="0" smtClean="0"/>
              <a:t>миллиардов работников</a:t>
            </a:r>
            <a:r>
              <a:rPr lang="en-GB" sz="2000" dirty="0" smtClean="0"/>
              <a:t>: </a:t>
            </a:r>
            <a:r>
              <a:rPr lang="en-GB" sz="2000" dirty="0"/>
              <a:t>7 </a:t>
            </a:r>
            <a:r>
              <a:rPr lang="ru-RU" sz="2000" dirty="0" smtClean="0"/>
              <a:t>дней средняя длительность больничного на одного работника</a:t>
            </a:r>
            <a:endParaRPr lang="en-GB" sz="2000" b="1" i="1" dirty="0"/>
          </a:p>
          <a:p>
            <a:pPr marL="0" indent="0">
              <a:buNone/>
            </a:pPr>
            <a:r>
              <a:rPr lang="ru-RU" sz="2000" dirty="0" smtClean="0"/>
              <a:t>Что дает следующую статистику за год</a:t>
            </a:r>
            <a:r>
              <a:rPr lang="en-GB" sz="2000" dirty="0" smtClean="0"/>
              <a:t>: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 </a:t>
            </a:r>
            <a:r>
              <a:rPr lang="ru-RU" sz="2000" dirty="0" smtClean="0"/>
              <a:t>по заболеваниям, связанным с работой – в среднем </a:t>
            </a:r>
            <a:r>
              <a:rPr lang="en-GB" sz="2000" dirty="0" smtClean="0"/>
              <a:t>26 </a:t>
            </a:r>
            <a:r>
              <a:rPr lang="ru-RU" sz="2000" dirty="0" smtClean="0"/>
              <a:t>дней</a:t>
            </a:r>
            <a:r>
              <a:rPr lang="en-GB" sz="2000" dirty="0" smtClean="0"/>
              <a:t>;</a:t>
            </a: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 </a:t>
            </a:r>
            <a:r>
              <a:rPr lang="ru-RU" sz="2000" dirty="0" smtClean="0"/>
              <a:t>по заболеваниям, не связанным с работой – в среднем </a:t>
            </a:r>
            <a:r>
              <a:rPr lang="en-GB" sz="2000" dirty="0" smtClean="0"/>
              <a:t>12 </a:t>
            </a:r>
            <a:r>
              <a:rPr lang="ru-RU" sz="2000" dirty="0" smtClean="0"/>
              <a:t>дней</a:t>
            </a: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5 000.000.000 </a:t>
            </a:r>
            <a:r>
              <a:rPr lang="ru-RU" sz="2000" dirty="0" smtClean="0"/>
              <a:t>Евро</a:t>
            </a:r>
            <a:r>
              <a:rPr lang="en-GB" sz="2000" dirty="0" smtClean="0"/>
              <a:t> </a:t>
            </a:r>
            <a:r>
              <a:rPr lang="ru-RU" sz="2000" dirty="0" smtClean="0"/>
              <a:t>дополнительных затрат на </a:t>
            </a:r>
            <a:r>
              <a:rPr lang="ru-RU" sz="2000" dirty="0"/>
              <a:t>выплату заработной платы</a:t>
            </a:r>
            <a:r>
              <a:rPr lang="en-GB" dirty="0" smtClean="0"/>
              <a:t>.</a:t>
            </a:r>
            <a:endParaRPr lang="en-GB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Последствия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874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Что общего у обеих историй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Управление персоналом</a:t>
            </a:r>
            <a:r>
              <a:rPr lang="en-GB" b="1" dirty="0" smtClean="0"/>
              <a:t>:</a:t>
            </a:r>
          </a:p>
          <a:p>
            <a:pPr>
              <a:buFontTx/>
              <a:buChar char="-"/>
            </a:pPr>
            <a:r>
              <a:rPr lang="ru-RU" i="1" dirty="0" smtClean="0"/>
              <a:t>Благодарность</a:t>
            </a:r>
            <a:r>
              <a:rPr lang="en-GB" i="1" dirty="0" smtClean="0"/>
              <a:t> (&lt;-&gt;</a:t>
            </a:r>
            <a:r>
              <a:rPr lang="ru-RU" i="1" dirty="0" smtClean="0"/>
              <a:t>оплата труда</a:t>
            </a:r>
            <a:r>
              <a:rPr lang="en-GB" i="1" dirty="0" smtClean="0"/>
              <a:t>)</a:t>
            </a:r>
          </a:p>
          <a:p>
            <a:pPr>
              <a:buFontTx/>
              <a:buChar char="-"/>
            </a:pPr>
            <a:r>
              <a:rPr lang="ru-RU" i="1" dirty="0" smtClean="0"/>
              <a:t>Возможности для развития</a:t>
            </a:r>
            <a:endParaRPr lang="en-GB" i="1" dirty="0" smtClean="0"/>
          </a:p>
          <a:p>
            <a:pPr>
              <a:buFontTx/>
              <a:buChar char="-"/>
            </a:pPr>
            <a:r>
              <a:rPr lang="ru-RU" i="1" dirty="0" smtClean="0"/>
              <a:t>Наделение ответственностью</a:t>
            </a:r>
            <a:endParaRPr lang="en-GB" i="1" dirty="0" smtClean="0"/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Общие цели</a:t>
            </a:r>
            <a:endParaRPr lang="en-GB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i="1" dirty="0" smtClean="0"/>
              <a:t>Доверие</a:t>
            </a:r>
            <a:endParaRPr lang="en-GB" i="1" dirty="0" smtClean="0"/>
          </a:p>
          <a:p>
            <a:pPr>
              <a:buFontTx/>
              <a:buChar char="-"/>
            </a:pPr>
            <a:r>
              <a:rPr lang="ru-RU" i="1" dirty="0" smtClean="0"/>
              <a:t>Информирование</a:t>
            </a:r>
            <a:endParaRPr lang="en-GB" i="1" dirty="0" smtClean="0"/>
          </a:p>
          <a:p>
            <a:pPr>
              <a:buFontTx/>
              <a:buChar char="-"/>
            </a:pPr>
            <a:r>
              <a:rPr lang="ru-RU" i="1" dirty="0" smtClean="0"/>
              <a:t>Обратная связь</a:t>
            </a:r>
            <a:endParaRPr lang="en-GB" i="1" dirty="0" smtClean="0"/>
          </a:p>
          <a:p>
            <a:pPr>
              <a:buFontTx/>
              <a:buChar char="-"/>
            </a:pPr>
            <a:r>
              <a:rPr lang="ru-RU" i="1" dirty="0" smtClean="0"/>
              <a:t>Слушать</a:t>
            </a:r>
            <a:r>
              <a:rPr lang="en-GB" i="1" dirty="0" smtClean="0"/>
              <a:t>, </a:t>
            </a:r>
            <a:r>
              <a:rPr lang="ru-RU" i="1" dirty="0" smtClean="0"/>
              <a:t>обучать,</a:t>
            </a:r>
            <a:r>
              <a:rPr lang="en-GB" i="1" dirty="0" smtClean="0"/>
              <a:t> </a:t>
            </a:r>
            <a:r>
              <a:rPr lang="ru-RU" i="1" dirty="0" smtClean="0"/>
              <a:t>инструктировать</a:t>
            </a:r>
            <a:endParaRPr lang="en-GB" i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ru-RU" b="1" dirty="0" smtClean="0"/>
              <a:t>Коммуникация</a:t>
            </a:r>
            <a:r>
              <a:rPr lang="en-GB" b="1" dirty="0" smtClean="0"/>
              <a:t> (</a:t>
            </a:r>
            <a:r>
              <a:rPr lang="ru-RU" b="1" dirty="0" smtClean="0"/>
              <a:t>ЗАЧЕМ/ДЛЯ ЧЕГО</a:t>
            </a:r>
            <a:r>
              <a:rPr lang="en-GB" b="1" dirty="0" smtClean="0"/>
              <a:t>)</a:t>
            </a:r>
            <a:endParaRPr lang="en-GB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71" y="2780928"/>
            <a:ext cx="3168352" cy="3168352"/>
          </a:xfrm>
        </p:spPr>
      </p:pic>
    </p:spTree>
    <p:extLst>
      <p:ext uri="{BB962C8B-B14F-4D97-AF65-F5344CB8AC3E}">
        <p14:creationId xmlns:p14="http://schemas.microsoft.com/office/powerpoint/2010/main" val="864483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1905</Words>
  <Application>Microsoft Office PowerPoint</Application>
  <PresentationFormat>Экран (4:3)</PresentationFormat>
  <Paragraphs>315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Golfvorm</vt:lpstr>
      <vt:lpstr>Обучающиеся организации: Практический подход к развитию организации</vt:lpstr>
      <vt:lpstr>Почему мне интересны обучающиеся организации?</vt:lpstr>
      <vt:lpstr>1. Качество ДПО в ЕС на политическом уровне  </vt:lpstr>
      <vt:lpstr>Рекомендованные индикаторы (в PDCA):</vt:lpstr>
      <vt:lpstr>Качество ДПО в ЕС: трудности</vt:lpstr>
      <vt:lpstr>Начните с «зачем», чтобы разжечь страсть:  Саймон Синек</vt:lpstr>
      <vt:lpstr>2. Культура качества: новый взгляд на заболеваемость  </vt:lpstr>
      <vt:lpstr>Последствия</vt:lpstr>
      <vt:lpstr>Что общего у обеих историй?</vt:lpstr>
      <vt:lpstr>Содержание</vt:lpstr>
      <vt:lpstr>1. Введение: Зачем учиться и развиваться?</vt:lpstr>
      <vt:lpstr>Инновации и развитие</vt:lpstr>
      <vt:lpstr>Что такое инновация? </vt:lpstr>
      <vt:lpstr>Что такое обучение?</vt:lpstr>
      <vt:lpstr>Виды обучения</vt:lpstr>
      <vt:lpstr>Связь между инновацией и обучением:</vt:lpstr>
      <vt:lpstr>Произошла переоценка влияния инноваций  (источник: проф. Х. Волберда, Университет Эразма Роттердамского, Мониторинг конкуренции и инноваций)</vt:lpstr>
      <vt:lpstr>Обучающаяся организация  - это термин, обозначающий организацию, которая способствует обучению своих членов и непрерывно трансформируется.</vt:lpstr>
      <vt:lpstr>Особый вклад: П. Сендж: адаптирующаяся или обучающаяся организация (Источник: «Пятая дисциплина», 1990)</vt:lpstr>
      <vt:lpstr>Презентация PowerPoint</vt:lpstr>
      <vt:lpstr>Влияние концепции</vt:lpstr>
      <vt:lpstr>3. О культуре организации</vt:lpstr>
      <vt:lpstr>Определение организационной культуры</vt:lpstr>
      <vt:lpstr>4 Архетипы культуры (Источник: К. Камерон, Р. Куинн «Диагностика и изменение организационной культуры», 1999)</vt:lpstr>
      <vt:lpstr>Вопросы: 1. Какие аспекты культуры Вашей организации способствуют обучению и развитию сотрудников?   2. Какие аспекты культуры Вашей организации могут препятствовать этому? 3. Чтобы Вы хотели изменить и почему?  </vt:lpstr>
      <vt:lpstr>Обмен опытом, обратная связь? Ценится мнение каждого?  Участие ценится/ все сотрудники привлечены к участию?  Зона комфорта организации  Наказание в случае проблем? (Качество) </vt:lpstr>
      <vt:lpstr>5. Практический подход к обучающимся организациям</vt:lpstr>
      <vt:lpstr>В настоящее время эксперты из области бизнеса, а также институтов знаний отмечают, что в ЕС многие национальные стратегии в области инноваций уделяют недостаточно внимания основам, необходимым для инноваций: обучению и соответствующим организационным изменениям в бизнесе и образовании  </vt:lpstr>
      <vt:lpstr>6 основных этапов обучения в организации</vt:lpstr>
      <vt:lpstr>Несколько обязательных условий</vt:lpstr>
      <vt:lpstr>Упрощаем: организационные процессы, с которых можно начать</vt:lpstr>
      <vt:lpstr>Презентация PowerPoint</vt:lpstr>
      <vt:lpstr>Презентация PowerPoint</vt:lpstr>
      <vt:lpstr>6. Обсуждение</vt:lpstr>
      <vt:lpstr>Презентация результатов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of NL Research on KC Learning to Learn</dc:title>
  <dc:creator>REVALENTO</dc:creator>
  <cp:lastModifiedBy>smirnovavv</cp:lastModifiedBy>
  <cp:revision>148</cp:revision>
  <dcterms:created xsi:type="dcterms:W3CDTF">2014-07-09T11:25:47Z</dcterms:created>
  <dcterms:modified xsi:type="dcterms:W3CDTF">2016-05-19T06:34:26Z</dcterms:modified>
</cp:coreProperties>
</file>