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1" r:id="rId6"/>
    <p:sldId id="262" r:id="rId7"/>
    <p:sldId id="263" r:id="rId8"/>
    <p:sldId id="260" r:id="rId9"/>
    <p:sldId id="264" r:id="rId10"/>
    <p:sldId id="265" r:id="rId11"/>
    <p:sldId id="267" r:id="rId12"/>
    <p:sldId id="268" r:id="rId13"/>
    <p:sldId id="269" r:id="rId14"/>
    <p:sldId id="271" r:id="rId15"/>
    <p:sldId id="272"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DED271-17CE-47A3-9917-5D347763B06E}" type="datetimeFigureOut">
              <a:rPr lang="ru-RU" smtClean="0"/>
              <a:t>21.09.2017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327F0-2E25-4604-BB6F-1EBAC835A44C}" type="slidenum">
              <a:rPr lang="ru-RU" smtClean="0"/>
              <a:t>‹#›</a:t>
            </a:fld>
            <a:endParaRPr lang="ru-RU"/>
          </a:p>
        </p:txBody>
      </p:sp>
    </p:spTree>
    <p:extLst>
      <p:ext uri="{BB962C8B-B14F-4D97-AF65-F5344CB8AC3E}">
        <p14:creationId xmlns:p14="http://schemas.microsoft.com/office/powerpoint/2010/main" val="394181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9CEBCA55-99F9-409D-AA6D-A4871A5BBBDB}" type="datetime1">
              <a:rPr lang="ru-RU" smtClean="0"/>
              <a:t>21.09.2017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9909D3B4-13DE-4958-87B4-2D570E9B2423}"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AC565E-2363-4910-9D45-0F666CDCE1DA}" type="datetime1">
              <a:rPr lang="ru-RU" smtClean="0"/>
              <a:t>21.09.2017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09D3B4-13DE-4958-87B4-2D570E9B242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280B93F-ACA3-4EE6-BD15-530851449D11}" type="datetime1">
              <a:rPr lang="ru-RU" smtClean="0"/>
              <a:t>21.09.2017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09D3B4-13DE-4958-87B4-2D570E9B242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F1A1C2B4-1DEC-4C07-92B1-7874DE30547E}" type="datetime1">
              <a:rPr lang="ru-RU" smtClean="0"/>
              <a:t>21.09.2017</a:t>
            </a:fld>
            <a:endParaRPr lang="ru-RU"/>
          </a:p>
        </p:txBody>
      </p:sp>
      <p:sp>
        <p:nvSpPr>
          <p:cNvPr id="9" name="Номер слайда 8"/>
          <p:cNvSpPr>
            <a:spLocks noGrp="1"/>
          </p:cNvSpPr>
          <p:nvPr>
            <p:ph type="sldNum" sz="quarter" idx="15"/>
          </p:nvPr>
        </p:nvSpPr>
        <p:spPr/>
        <p:txBody>
          <a:bodyPr rtlCol="0"/>
          <a:lstStyle/>
          <a:p>
            <a:fld id="{9909D3B4-13DE-4958-87B4-2D570E9B2423}"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20C1648F-FCAD-42C7-8771-D43EBA21567A}" type="datetime1">
              <a:rPr lang="ru-RU" smtClean="0"/>
              <a:t>21.09.2017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9909D3B4-13DE-4958-87B4-2D570E9B242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E809C25-F243-439E-9A69-B48D65EE86FA}" type="datetime1">
              <a:rPr lang="ru-RU" smtClean="0"/>
              <a:t>21.09.2017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09D3B4-13DE-4958-87B4-2D570E9B2423}"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801C76B6-DB30-4F6C-8136-17DAFB9FA08A}" type="datetime1">
              <a:rPr lang="ru-RU" smtClean="0"/>
              <a:t>21.09.2017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09D3B4-13DE-4958-87B4-2D570E9B2423}"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8332E81F-0D26-429F-AA4D-6DEBC9B8AD11}" type="datetime1">
              <a:rPr lang="ru-RU" smtClean="0"/>
              <a:t>21.09.2017</a:t>
            </a:fld>
            <a:endParaRPr lang="ru-RU"/>
          </a:p>
        </p:txBody>
      </p:sp>
      <p:sp>
        <p:nvSpPr>
          <p:cNvPr id="7" name="Номер слайда 6"/>
          <p:cNvSpPr>
            <a:spLocks noGrp="1"/>
          </p:cNvSpPr>
          <p:nvPr>
            <p:ph type="sldNum" sz="quarter" idx="11"/>
          </p:nvPr>
        </p:nvSpPr>
        <p:spPr/>
        <p:txBody>
          <a:bodyPr rtlCol="0"/>
          <a:lstStyle/>
          <a:p>
            <a:fld id="{9909D3B4-13DE-4958-87B4-2D570E9B2423}"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778CF9-7E10-46FB-9AB3-825ADFEAE339}" type="datetime1">
              <a:rPr lang="ru-RU" smtClean="0"/>
              <a:t>21.09.2017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09D3B4-13DE-4958-87B4-2D570E9B242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019E6271-7D3E-4642-B6A3-41848A0A628E}" type="datetime1">
              <a:rPr lang="ru-RU" smtClean="0"/>
              <a:t>21.09.2017</a:t>
            </a:fld>
            <a:endParaRPr lang="ru-RU"/>
          </a:p>
        </p:txBody>
      </p:sp>
      <p:sp>
        <p:nvSpPr>
          <p:cNvPr id="22" name="Номер слайда 21"/>
          <p:cNvSpPr>
            <a:spLocks noGrp="1"/>
          </p:cNvSpPr>
          <p:nvPr>
            <p:ph type="sldNum" sz="quarter" idx="15"/>
          </p:nvPr>
        </p:nvSpPr>
        <p:spPr/>
        <p:txBody>
          <a:bodyPr rtlCol="0"/>
          <a:lstStyle/>
          <a:p>
            <a:fld id="{9909D3B4-13DE-4958-87B4-2D570E9B2423}"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465F0E7E-82A1-4226-94D9-E9690F0EB23B}" type="datetime1">
              <a:rPr lang="ru-RU" smtClean="0"/>
              <a:t>21.09.2017</a:t>
            </a:fld>
            <a:endParaRPr lang="ru-RU"/>
          </a:p>
        </p:txBody>
      </p:sp>
      <p:sp>
        <p:nvSpPr>
          <p:cNvPr id="18" name="Номер слайда 17"/>
          <p:cNvSpPr>
            <a:spLocks noGrp="1"/>
          </p:cNvSpPr>
          <p:nvPr>
            <p:ph type="sldNum" sz="quarter" idx="11"/>
          </p:nvPr>
        </p:nvSpPr>
        <p:spPr/>
        <p:txBody>
          <a:bodyPr rtlCol="0"/>
          <a:lstStyle/>
          <a:p>
            <a:fld id="{9909D3B4-13DE-4958-87B4-2D570E9B2423}"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7A06899-7F4A-4D2E-8806-E1843C53637F}" type="datetime1">
              <a:rPr lang="ru-RU" smtClean="0"/>
              <a:t>21.09.2017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909D3B4-13DE-4958-87B4-2D570E9B242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060848"/>
            <a:ext cx="7772400" cy="1470025"/>
          </a:xfrm>
        </p:spPr>
        <p:txBody>
          <a:bodyPr>
            <a:normAutofit fontScale="90000"/>
          </a:bodyPr>
          <a:lstStyle/>
          <a:p>
            <a:pPr algn="ctr"/>
            <a:r>
              <a:rPr lang="ru-RU" sz="4400" dirty="0" smtClean="0">
                <a:latin typeface="Times New Roman"/>
                <a:ea typeface="Calibri"/>
              </a:rPr>
              <a:t>Управление рисками</a:t>
            </a:r>
            <a:br>
              <a:rPr lang="ru-RU" sz="4400" dirty="0" smtClean="0">
                <a:latin typeface="Times New Roman"/>
                <a:ea typeface="Calibri"/>
              </a:rPr>
            </a:br>
            <a:r>
              <a:rPr lang="ru-RU" sz="4000" dirty="0" smtClean="0">
                <a:latin typeface="Times New Roman"/>
                <a:ea typeface="Calibri"/>
              </a:rPr>
              <a:t>при </a:t>
            </a:r>
            <a:r>
              <a:rPr lang="ru-RU" sz="4000" dirty="0">
                <a:latin typeface="Times New Roman"/>
                <a:ea typeface="Calibri"/>
              </a:rPr>
              <a:t>реализации национальной технологической инициативы </a:t>
            </a:r>
            <a:r>
              <a:rPr lang="ru-RU" sz="4400" dirty="0">
                <a:latin typeface="Times New Roman"/>
                <a:ea typeface="Calibri"/>
              </a:rPr>
              <a:t/>
            </a:r>
            <a:br>
              <a:rPr lang="ru-RU" sz="4400" dirty="0">
                <a:latin typeface="Times New Roman"/>
                <a:ea typeface="Calibri"/>
              </a:rPr>
            </a:br>
            <a:endParaRPr lang="ru-RU" dirty="0"/>
          </a:p>
        </p:txBody>
      </p:sp>
      <p:sp>
        <p:nvSpPr>
          <p:cNvPr id="3" name="Подзаголовок 2"/>
          <p:cNvSpPr>
            <a:spLocks noGrp="1"/>
          </p:cNvSpPr>
          <p:nvPr>
            <p:ph type="subTitle" idx="1"/>
          </p:nvPr>
        </p:nvSpPr>
        <p:spPr>
          <a:xfrm>
            <a:off x="2555776" y="5373216"/>
            <a:ext cx="6172200" cy="1371600"/>
          </a:xfrm>
        </p:spPr>
        <p:txBody>
          <a:bodyPr>
            <a:normAutofit/>
          </a:bodyPr>
          <a:lstStyle/>
          <a:p>
            <a:pPr algn="r"/>
            <a:r>
              <a:rPr lang="ru-RU" sz="2800" dirty="0">
                <a:solidFill>
                  <a:srgbClr val="0070C0"/>
                </a:solidFill>
                <a:latin typeface="Times New Roman"/>
                <a:ea typeface="Calibri"/>
                <a:cs typeface="Times New Roman"/>
              </a:rPr>
              <a:t>проф. Ю.В. Васильков</a:t>
            </a:r>
            <a:endParaRPr lang="ru-RU" sz="1200" dirty="0">
              <a:solidFill>
                <a:srgbClr val="0070C0"/>
              </a:solidFill>
            </a:endParaRPr>
          </a:p>
        </p:txBody>
      </p:sp>
      <p:sp>
        <p:nvSpPr>
          <p:cNvPr id="4" name="Номер слайда 3"/>
          <p:cNvSpPr>
            <a:spLocks noGrp="1"/>
          </p:cNvSpPr>
          <p:nvPr>
            <p:ph type="sldNum" sz="quarter" idx="12"/>
          </p:nvPr>
        </p:nvSpPr>
        <p:spPr/>
        <p:txBody>
          <a:bodyPr/>
          <a:lstStyle/>
          <a:p>
            <a:fld id="{9909D3B4-13DE-4958-87B4-2D570E9B2423}" type="slidenum">
              <a:rPr lang="ru-RU" smtClean="0"/>
              <a:t>1</a:t>
            </a:fld>
            <a:endParaRPr lang="ru-RU"/>
          </a:p>
        </p:txBody>
      </p:sp>
      <p:pic>
        <p:nvPicPr>
          <p:cNvPr id="1026" name="Picture 2" descr="Картинки по запросу Национальная технологическая инициати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573016"/>
            <a:ext cx="3885853" cy="120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963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Картинки по запросу Субъективно-объективная природа риск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7384"/>
            <a:ext cx="3307942" cy="202781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Риск</a:t>
            </a:r>
            <a:endParaRPr lang="ru-RU" dirty="0"/>
          </a:p>
        </p:txBody>
      </p:sp>
      <p:sp>
        <p:nvSpPr>
          <p:cNvPr id="3" name="Объект 2"/>
          <p:cNvSpPr>
            <a:spLocks noGrp="1"/>
          </p:cNvSpPr>
          <p:nvPr>
            <p:ph sz="quarter" idx="1"/>
          </p:nvPr>
        </p:nvSpPr>
        <p:spPr>
          <a:xfrm>
            <a:off x="457200" y="1600200"/>
            <a:ext cx="7467600" cy="5141168"/>
          </a:xfrm>
        </p:spPr>
        <p:txBody>
          <a:bodyPr>
            <a:normAutofit/>
          </a:bodyPr>
          <a:lstStyle/>
          <a:p>
            <a:pPr algn="just">
              <a:lnSpc>
                <a:spcPct val="115000"/>
              </a:lnSpc>
              <a:spcAft>
                <a:spcPts val="0"/>
              </a:spcAft>
            </a:pPr>
            <a:r>
              <a:rPr lang="ru-RU" b="1" dirty="0" smtClean="0">
                <a:latin typeface="Times New Roman"/>
                <a:ea typeface="Calibri"/>
                <a:cs typeface="Times New Roman"/>
              </a:rPr>
              <a:t>Риск </a:t>
            </a:r>
            <a:r>
              <a:rPr lang="ru-RU" b="1" dirty="0">
                <a:latin typeface="Times New Roman"/>
                <a:ea typeface="Calibri"/>
                <a:cs typeface="Times New Roman"/>
              </a:rPr>
              <a:t>- это сложное явление</a:t>
            </a:r>
            <a:r>
              <a:rPr lang="ru-RU" dirty="0">
                <a:latin typeface="Times New Roman"/>
                <a:ea typeface="Calibri"/>
                <a:cs typeface="Times New Roman"/>
              </a:rPr>
              <a:t>, имеющее множество различных, иногда противоречивых реальных составляющих. Это объясняется тем, что </a:t>
            </a:r>
            <a:r>
              <a:rPr lang="ru-RU" b="1" dirty="0">
                <a:latin typeface="Times New Roman"/>
                <a:ea typeface="Calibri"/>
                <a:cs typeface="Times New Roman"/>
              </a:rPr>
              <a:t>в основе риска лежит вероятностная природа рыночной деятельности и неопределенность ситуации.</a:t>
            </a:r>
            <a:r>
              <a:rPr lang="ru-RU" dirty="0">
                <a:latin typeface="Times New Roman"/>
                <a:ea typeface="Calibri"/>
                <a:cs typeface="Times New Roman"/>
              </a:rPr>
              <a:t> </a:t>
            </a:r>
            <a:endParaRPr lang="ru-RU" dirty="0" smtClean="0">
              <a:latin typeface="Times New Roman"/>
              <a:ea typeface="Calibri"/>
              <a:cs typeface="Times New Roman"/>
            </a:endParaRPr>
          </a:p>
          <a:p>
            <a:pPr lvl="0" algn="just">
              <a:buClr>
                <a:srgbClr val="FE8637"/>
              </a:buClr>
            </a:pPr>
            <a:r>
              <a:rPr lang="ru-RU" dirty="0" smtClean="0">
                <a:solidFill>
                  <a:srgbClr val="C00000"/>
                </a:solidFill>
                <a:latin typeface="Times New Roman" panose="02020603050405020304" pitchFamily="18" charset="0"/>
                <a:ea typeface="Calibri"/>
                <a:cs typeface="Times New Roman" panose="02020603050405020304" pitchFamily="18" charset="0"/>
              </a:rPr>
              <a:t>Субъективно-объективная </a:t>
            </a:r>
            <a:r>
              <a:rPr lang="ru-RU" dirty="0">
                <a:solidFill>
                  <a:srgbClr val="C00000"/>
                </a:solidFill>
                <a:latin typeface="Times New Roman" panose="02020603050405020304" pitchFamily="18" charset="0"/>
                <a:ea typeface="Calibri"/>
                <a:cs typeface="Times New Roman" panose="02020603050405020304" pitchFamily="18" charset="0"/>
              </a:rPr>
              <a:t>природа риска </a:t>
            </a:r>
            <a:r>
              <a:rPr lang="ru-RU" dirty="0" err="1" smtClean="0">
                <a:solidFill>
                  <a:srgbClr val="C00000"/>
                </a:solidFill>
                <a:latin typeface="Times New Roman" panose="02020603050405020304" pitchFamily="18" charset="0"/>
                <a:ea typeface="Calibri"/>
                <a:cs typeface="Times New Roman" panose="02020603050405020304" pitchFamily="18" charset="0"/>
              </a:rPr>
              <a:t>опреде-ляется</a:t>
            </a:r>
            <a:r>
              <a:rPr lang="ru-RU" dirty="0" smtClean="0">
                <a:solidFill>
                  <a:srgbClr val="C00000"/>
                </a:solidFill>
                <a:latin typeface="Times New Roman" panose="02020603050405020304" pitchFamily="18" charset="0"/>
                <a:ea typeface="Calibri"/>
                <a:cs typeface="Times New Roman" panose="02020603050405020304" pitchFamily="18" charset="0"/>
              </a:rPr>
              <a:t> </a:t>
            </a:r>
            <a:r>
              <a:rPr lang="ru-RU" dirty="0">
                <a:solidFill>
                  <a:srgbClr val="C00000"/>
                </a:solidFill>
                <a:latin typeface="Times New Roman" panose="02020603050405020304" pitchFamily="18" charset="0"/>
                <a:ea typeface="Calibri"/>
                <a:cs typeface="Times New Roman" panose="02020603050405020304" pitchFamily="18" charset="0"/>
              </a:rPr>
              <a:t>тем, что он порождается процессами как субъективного характера, в частности, </a:t>
            </a:r>
            <a:r>
              <a:rPr lang="ru-RU" dirty="0" err="1" smtClean="0">
                <a:solidFill>
                  <a:srgbClr val="C00000"/>
                </a:solidFill>
                <a:latin typeface="Times New Roman" panose="02020603050405020304" pitchFamily="18" charset="0"/>
                <a:ea typeface="Calibri"/>
                <a:cs typeface="Times New Roman" panose="02020603050405020304" pitchFamily="18" charset="0"/>
              </a:rPr>
              <a:t>управлен-ческими</a:t>
            </a:r>
            <a:r>
              <a:rPr lang="ru-RU" dirty="0" smtClean="0">
                <a:solidFill>
                  <a:srgbClr val="C00000"/>
                </a:solidFill>
                <a:latin typeface="Times New Roman" panose="02020603050405020304" pitchFamily="18" charset="0"/>
                <a:ea typeface="Calibri"/>
                <a:cs typeface="Times New Roman" panose="02020603050405020304" pitchFamily="18" charset="0"/>
              </a:rPr>
              <a:t> </a:t>
            </a:r>
            <a:r>
              <a:rPr lang="ru-RU" dirty="0">
                <a:solidFill>
                  <a:srgbClr val="C00000"/>
                </a:solidFill>
                <a:latin typeface="Times New Roman" panose="02020603050405020304" pitchFamily="18" charset="0"/>
                <a:ea typeface="Calibri"/>
                <a:cs typeface="Times New Roman" panose="02020603050405020304" pitchFamily="18" charset="0"/>
              </a:rPr>
              <a:t>решениями, так и такими, существование которых, в конечном счете, не зависит от воли и сознания человека.</a:t>
            </a:r>
            <a:endParaRPr lang="ru-RU" sz="1800" dirty="0">
              <a:solidFill>
                <a:srgbClr val="C00000"/>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10</a:t>
            </a:fld>
            <a:endParaRPr lang="ru-RU"/>
          </a:p>
        </p:txBody>
      </p:sp>
    </p:spTree>
    <p:extLst>
      <p:ext uri="{BB962C8B-B14F-4D97-AF65-F5344CB8AC3E}">
        <p14:creationId xmlns:p14="http://schemas.microsoft.com/office/powerpoint/2010/main" val="391953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Роль управленческих</a:t>
            </a:r>
            <a:br>
              <a:rPr lang="ru-RU" dirty="0" smtClean="0"/>
            </a:br>
            <a:r>
              <a:rPr lang="ru-RU" dirty="0" smtClean="0"/>
              <a:t> решений</a:t>
            </a:r>
            <a:endParaRPr lang="ru-RU" dirty="0"/>
          </a:p>
        </p:txBody>
      </p:sp>
      <p:sp>
        <p:nvSpPr>
          <p:cNvPr id="3" name="Объект 2"/>
          <p:cNvSpPr>
            <a:spLocks noGrp="1"/>
          </p:cNvSpPr>
          <p:nvPr>
            <p:ph sz="quarter" idx="1"/>
          </p:nvPr>
        </p:nvSpPr>
        <p:spPr>
          <a:xfrm>
            <a:off x="457200" y="1600200"/>
            <a:ext cx="7787208" cy="4873752"/>
          </a:xfrm>
        </p:spPr>
        <p:txBody>
          <a:bodyPr>
            <a:normAutofit lnSpcReduction="10000"/>
          </a:bodyPr>
          <a:lstStyle/>
          <a:p>
            <a:pPr indent="449580" algn="just">
              <a:lnSpc>
                <a:spcPct val="115000"/>
              </a:lnSpc>
              <a:spcAft>
                <a:spcPts val="0"/>
              </a:spcAft>
            </a:pPr>
            <a:r>
              <a:rPr lang="ru-RU" dirty="0">
                <a:latin typeface="Times New Roman"/>
                <a:ea typeface="Times New Roman"/>
                <a:cs typeface="Times New Roman"/>
              </a:rPr>
              <a:t>Важную роль в формировании качества управления играют управленческие решения, которые принимаются руководителем любого уровня, а также специалистами при решении актуальных профессиональных задач. </a:t>
            </a:r>
            <a:r>
              <a:rPr lang="ru-RU" dirty="0">
                <a:solidFill>
                  <a:srgbClr val="C00000"/>
                </a:solidFill>
                <a:latin typeface="Times New Roman"/>
                <a:ea typeface="Times New Roman"/>
                <a:cs typeface="Times New Roman"/>
              </a:rPr>
              <a:t>Другими словами, ни одна управленческая система не обеспечит «автоматическое» достижение нужных результатов даже при наличии необходимых управленческих стандартов (процедур)</a:t>
            </a:r>
            <a:r>
              <a:rPr lang="ru-RU" dirty="0">
                <a:latin typeface="Times New Roman"/>
                <a:ea typeface="Times New Roman"/>
                <a:cs typeface="Times New Roman"/>
              </a:rPr>
              <a:t>. Очень многое зависит от реализации требований такой системы в каждом конкретном случае, от принимаемых управленческих решений, в том числе и при выборе целей.</a:t>
            </a:r>
            <a:endParaRPr lang="ru-RU" sz="1800" dirty="0">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11</a:t>
            </a:fld>
            <a:endParaRPr lang="ru-RU"/>
          </a:p>
        </p:txBody>
      </p:sp>
      <p:pic>
        <p:nvPicPr>
          <p:cNvPr id="11266" name="Picture 2" descr="Картинки по запросу Управленческие реш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7384"/>
            <a:ext cx="2304256" cy="179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36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Картинки по запросу Система подготовки кадр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425" y="91278"/>
            <a:ext cx="2745575" cy="153752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9512" y="274638"/>
            <a:ext cx="7467600" cy="1143000"/>
          </a:xfrm>
        </p:spPr>
        <p:txBody>
          <a:bodyPr>
            <a:noAutofit/>
          </a:bodyPr>
          <a:lstStyle/>
          <a:p>
            <a:r>
              <a:rPr lang="ru-RU" sz="2400" b="1" dirty="0">
                <a:latin typeface="Times New Roman"/>
                <a:ea typeface="Times New Roman"/>
              </a:rPr>
              <a:t>Что же должно измениться в управлении системой подготовки кадров </a:t>
            </a:r>
            <a:r>
              <a:rPr lang="ru-RU" sz="2400" b="1" dirty="0" smtClean="0">
                <a:latin typeface="Times New Roman"/>
                <a:ea typeface="Times New Roman"/>
              </a:rPr>
              <a:t>с </a:t>
            </a:r>
            <a:r>
              <a:rPr lang="ru-RU" sz="2400" b="1" dirty="0">
                <a:latin typeface="Times New Roman"/>
                <a:ea typeface="Times New Roman"/>
              </a:rPr>
              <a:t>учётом наличия </a:t>
            </a:r>
            <a:r>
              <a:rPr lang="ru-RU" sz="2400" b="1" dirty="0" smtClean="0">
                <a:latin typeface="Times New Roman"/>
                <a:ea typeface="Times New Roman"/>
              </a:rPr>
              <a:t>рисков </a:t>
            </a:r>
            <a:r>
              <a:rPr lang="ru-RU" sz="2400" b="1" dirty="0">
                <a:latin typeface="Times New Roman"/>
                <a:ea typeface="Times New Roman"/>
              </a:rPr>
              <a:t>не достижения целей </a:t>
            </a:r>
            <a:r>
              <a:rPr lang="ru-RU" sz="2400" b="1" dirty="0" smtClean="0">
                <a:latin typeface="Times New Roman"/>
                <a:ea typeface="Times New Roman"/>
              </a:rPr>
              <a:t> для НТИ?</a:t>
            </a:r>
            <a:endParaRPr lang="ru-RU" sz="2000" b="1" dirty="0"/>
          </a:p>
        </p:txBody>
      </p:sp>
      <p:sp>
        <p:nvSpPr>
          <p:cNvPr id="3" name="Объект 2"/>
          <p:cNvSpPr>
            <a:spLocks noGrp="1"/>
          </p:cNvSpPr>
          <p:nvPr>
            <p:ph sz="quarter" idx="1"/>
          </p:nvPr>
        </p:nvSpPr>
        <p:spPr>
          <a:xfrm>
            <a:off x="179512" y="1700808"/>
            <a:ext cx="8075240" cy="4873752"/>
          </a:xfrm>
        </p:spPr>
        <p:txBody>
          <a:bodyPr>
            <a:normAutofit fontScale="85000" lnSpcReduction="10000"/>
          </a:bodyPr>
          <a:lstStyle/>
          <a:p>
            <a:pPr indent="449580" algn="just">
              <a:lnSpc>
                <a:spcPct val="115000"/>
              </a:lnSpc>
              <a:spcAft>
                <a:spcPts val="0"/>
              </a:spcAft>
            </a:pPr>
            <a:r>
              <a:rPr lang="ru-RU" dirty="0">
                <a:latin typeface="Times New Roman"/>
                <a:ea typeface="Times New Roman"/>
                <a:cs typeface="Times New Roman"/>
              </a:rPr>
              <a:t>Основой таких изменений должна стать активизация следующих  профессиональных компетенций руководителей всех уровней:   </a:t>
            </a:r>
            <a:endParaRPr lang="ru-RU" sz="1800" dirty="0">
              <a:latin typeface="Calibri"/>
              <a:ea typeface="Calibri"/>
              <a:cs typeface="Times New Roman"/>
            </a:endParaRPr>
          </a:p>
          <a:p>
            <a:pPr marL="893763" lvl="0" indent="-342900" algn="just">
              <a:lnSpc>
                <a:spcPct val="115000"/>
              </a:lnSpc>
              <a:spcAft>
                <a:spcPts val="0"/>
              </a:spcAft>
              <a:buFont typeface="Symbol"/>
              <a:buChar char=""/>
            </a:pPr>
            <a:r>
              <a:rPr lang="ru-RU" dirty="0">
                <a:solidFill>
                  <a:srgbClr val="C00000"/>
                </a:solidFill>
                <a:latin typeface="Times New Roman"/>
                <a:ea typeface="Times New Roman"/>
                <a:cs typeface="Times New Roman"/>
              </a:rPr>
              <a:t>способность руководителей на всех уровнях формулировать актуальные количественные цели деятельности и оценки необходимых для их достижения ресурсов, знать и понимать управленческие задачи, системные пути их решения; </a:t>
            </a:r>
            <a:endParaRPr lang="ru-RU" sz="1800" dirty="0">
              <a:solidFill>
                <a:srgbClr val="C00000"/>
              </a:solidFill>
              <a:latin typeface="Calibri"/>
              <a:ea typeface="Calibri"/>
              <a:cs typeface="Times New Roman"/>
            </a:endParaRPr>
          </a:p>
          <a:p>
            <a:pPr marL="893763" lvl="0" indent="-342900" algn="just">
              <a:lnSpc>
                <a:spcPct val="115000"/>
              </a:lnSpc>
              <a:spcAft>
                <a:spcPts val="0"/>
              </a:spcAft>
              <a:buFont typeface="Symbol"/>
              <a:buChar char=""/>
            </a:pPr>
            <a:r>
              <a:rPr lang="ru-RU" dirty="0">
                <a:solidFill>
                  <a:srgbClr val="00B050"/>
                </a:solidFill>
                <a:latin typeface="Times New Roman"/>
                <a:ea typeface="Times New Roman"/>
                <a:cs typeface="Times New Roman"/>
              </a:rPr>
              <a:t>наличие навыков четкого проектного мышления; </a:t>
            </a:r>
            <a:endParaRPr lang="ru-RU" sz="1800" dirty="0">
              <a:solidFill>
                <a:srgbClr val="00B050"/>
              </a:solidFill>
              <a:latin typeface="Calibri"/>
              <a:ea typeface="Calibri"/>
              <a:cs typeface="Times New Roman"/>
            </a:endParaRPr>
          </a:p>
          <a:p>
            <a:pPr marL="893763" lvl="0" indent="-342900" algn="just">
              <a:lnSpc>
                <a:spcPct val="115000"/>
              </a:lnSpc>
              <a:spcAft>
                <a:spcPts val="0"/>
              </a:spcAft>
              <a:buFont typeface="Symbol"/>
              <a:buChar char=""/>
            </a:pPr>
            <a:r>
              <a:rPr lang="ru-RU" dirty="0">
                <a:solidFill>
                  <a:srgbClr val="7030A0"/>
                </a:solidFill>
                <a:latin typeface="Times New Roman"/>
                <a:ea typeface="Times New Roman"/>
                <a:cs typeface="Times New Roman"/>
              </a:rPr>
              <a:t>широко применяемое умение анализировать реальные риски и управлять ими; </a:t>
            </a:r>
            <a:endParaRPr lang="ru-RU" sz="1800" dirty="0">
              <a:solidFill>
                <a:srgbClr val="7030A0"/>
              </a:solidFill>
              <a:latin typeface="Calibri"/>
              <a:ea typeface="Calibri"/>
              <a:cs typeface="Times New Roman"/>
            </a:endParaRPr>
          </a:p>
          <a:p>
            <a:pPr marL="893763" lvl="0" indent="-342900" algn="just">
              <a:lnSpc>
                <a:spcPct val="115000"/>
              </a:lnSpc>
              <a:spcAft>
                <a:spcPts val="0"/>
              </a:spcAft>
              <a:buFont typeface="Symbol"/>
              <a:buChar char=""/>
            </a:pPr>
            <a:r>
              <a:rPr lang="ru-RU" dirty="0">
                <a:solidFill>
                  <a:srgbClr val="0070C0"/>
                </a:solidFill>
                <a:latin typeface="Times New Roman"/>
                <a:ea typeface="Times New Roman"/>
                <a:cs typeface="Times New Roman"/>
              </a:rPr>
              <a:t>знание и использование современных международных требований к качеству подготовки кадров, качеству управления (с учётом функционирования систем управления </a:t>
            </a:r>
            <a:r>
              <a:rPr lang="ru-RU" dirty="0" smtClean="0">
                <a:solidFill>
                  <a:srgbClr val="0070C0"/>
                </a:solidFill>
                <a:latin typeface="Times New Roman"/>
                <a:ea typeface="Times New Roman"/>
                <a:cs typeface="Times New Roman"/>
              </a:rPr>
              <a:t>рисками)</a:t>
            </a:r>
            <a:endParaRPr lang="ru-RU" dirty="0">
              <a:solidFill>
                <a:srgbClr val="0070C0"/>
              </a:solidFill>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12</a:t>
            </a:fld>
            <a:endParaRPr lang="ru-RU"/>
          </a:p>
        </p:txBody>
      </p:sp>
    </p:spTree>
    <p:extLst>
      <p:ext uri="{BB962C8B-B14F-4D97-AF65-F5344CB8AC3E}">
        <p14:creationId xmlns:p14="http://schemas.microsoft.com/office/powerpoint/2010/main" val="1536303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12" descr="Картинки по запросу Требования к преподавателя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2636" y="44624"/>
            <a:ext cx="2035828"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Требования к обучающим преподавателям:</a:t>
            </a:r>
            <a:endParaRPr lang="ru-RU" dirty="0"/>
          </a:p>
        </p:txBody>
      </p:sp>
      <p:sp>
        <p:nvSpPr>
          <p:cNvPr id="3" name="Объект 2"/>
          <p:cNvSpPr>
            <a:spLocks noGrp="1"/>
          </p:cNvSpPr>
          <p:nvPr>
            <p:ph sz="quarter" idx="1"/>
          </p:nvPr>
        </p:nvSpPr>
        <p:spPr>
          <a:xfrm>
            <a:off x="457200" y="1600200"/>
            <a:ext cx="7787208" cy="5213176"/>
          </a:xfrm>
        </p:spPr>
        <p:txBody>
          <a:bodyPr>
            <a:normAutofit fontScale="77500" lnSpcReduction="20000"/>
          </a:bodyPr>
          <a:lstStyle/>
          <a:p>
            <a:pPr indent="449580" algn="just">
              <a:spcAft>
                <a:spcPts val="0"/>
              </a:spcAft>
              <a:tabLst>
                <a:tab pos="228600" algn="l"/>
              </a:tabLst>
            </a:pPr>
            <a:r>
              <a:rPr lang="ru-RU" dirty="0">
                <a:latin typeface="Times New Roman"/>
                <a:ea typeface="Times New Roman"/>
              </a:rPr>
              <a:t>Помимо новых компетенций </a:t>
            </a:r>
            <a:r>
              <a:rPr lang="ru-RU" dirty="0" smtClean="0">
                <a:latin typeface="Times New Roman"/>
                <a:ea typeface="Times New Roman"/>
              </a:rPr>
              <a:t>руководителей необходимо </a:t>
            </a:r>
            <a:r>
              <a:rPr lang="ru-RU" dirty="0">
                <a:latin typeface="Times New Roman"/>
                <a:ea typeface="Times New Roman"/>
              </a:rPr>
              <a:t>изменить менталитет и профессиональные навыки обучающих преподавателей, которые </a:t>
            </a:r>
            <a:r>
              <a:rPr lang="ru-RU" b="1" dirty="0">
                <a:latin typeface="Times New Roman"/>
                <a:ea typeface="Times New Roman"/>
              </a:rPr>
              <a:t>способны </a:t>
            </a:r>
            <a:r>
              <a:rPr lang="ru-RU" b="1" dirty="0" smtClean="0">
                <a:latin typeface="Times New Roman"/>
                <a:ea typeface="Times New Roman"/>
              </a:rPr>
              <a:t>быстро переориентироваться в </a:t>
            </a:r>
            <a:r>
              <a:rPr lang="ru-RU" b="1" dirty="0">
                <a:latin typeface="Times New Roman"/>
                <a:ea typeface="Times New Roman"/>
              </a:rPr>
              <a:t>силу инновационной сути своей деятельности и должны стать</a:t>
            </a:r>
            <a:r>
              <a:rPr lang="ru-RU" dirty="0">
                <a:latin typeface="Times New Roman"/>
                <a:ea typeface="Times New Roman"/>
              </a:rPr>
              <a:t>:</a:t>
            </a:r>
            <a:endParaRPr lang="ru-RU" dirty="0"/>
          </a:p>
          <a:p>
            <a:pPr marL="811213" lvl="0" indent="-271463" algn="just">
              <a:spcAft>
                <a:spcPts val="0"/>
              </a:spcAft>
              <a:buFont typeface="Symbol"/>
              <a:buChar char=""/>
              <a:tabLst>
                <a:tab pos="228600" algn="l"/>
              </a:tabLst>
            </a:pPr>
            <a:r>
              <a:rPr lang="ru-RU" dirty="0">
                <a:solidFill>
                  <a:srgbClr val="FF0000"/>
                </a:solidFill>
                <a:latin typeface="Times New Roman"/>
                <a:ea typeface="Times New Roman"/>
              </a:rPr>
              <a:t>инициатором развития подготовки и переподготовки кадров, любящим и способным учиться и учить всю жизнь, творцом-экспериментатором, автором и разработчиком новых учебных программ с различными подходами к обучению;   </a:t>
            </a:r>
            <a:endParaRPr lang="ru-RU" dirty="0">
              <a:solidFill>
                <a:srgbClr val="FF0000"/>
              </a:solidFill>
            </a:endParaRPr>
          </a:p>
          <a:p>
            <a:pPr marL="811213" lvl="0" indent="-271463" algn="just">
              <a:spcAft>
                <a:spcPts val="0"/>
              </a:spcAft>
              <a:buFont typeface="Symbol"/>
              <a:buChar char=""/>
            </a:pPr>
            <a:r>
              <a:rPr lang="ru-RU" dirty="0">
                <a:solidFill>
                  <a:srgbClr val="C00000"/>
                </a:solidFill>
                <a:latin typeface="Times New Roman"/>
                <a:ea typeface="Times New Roman"/>
              </a:rPr>
              <a:t>искателем, обладателем новых компетенций, воспитателем специалистов, а не  человеком, дающим готовые истины;</a:t>
            </a:r>
            <a:endParaRPr lang="ru-RU" dirty="0">
              <a:solidFill>
                <a:srgbClr val="C00000"/>
              </a:solidFill>
            </a:endParaRPr>
          </a:p>
          <a:p>
            <a:pPr marL="811213" lvl="0" indent="-271463" algn="just">
              <a:spcAft>
                <a:spcPts val="0"/>
              </a:spcAft>
              <a:buFont typeface="Symbol"/>
              <a:buChar char=""/>
            </a:pPr>
            <a:r>
              <a:rPr lang="ru-RU" dirty="0">
                <a:solidFill>
                  <a:srgbClr val="7030A0"/>
                </a:solidFill>
                <a:latin typeface="Times New Roman"/>
                <a:ea typeface="Times New Roman"/>
              </a:rPr>
              <a:t>специалистом, умеющим превращать информацию в знания, способным определять системные проблемы и находить пути их решения с учётом мирового опыта, </a:t>
            </a:r>
            <a:endParaRPr lang="ru-RU" dirty="0">
              <a:solidFill>
                <a:srgbClr val="7030A0"/>
              </a:solidFill>
            </a:endParaRPr>
          </a:p>
          <a:p>
            <a:pPr marL="811213" lvl="0" indent="-271463" algn="just">
              <a:spcAft>
                <a:spcPts val="0"/>
              </a:spcAft>
              <a:buFont typeface="Symbol"/>
              <a:buChar char=""/>
            </a:pPr>
            <a:r>
              <a:rPr lang="ru-RU" dirty="0">
                <a:solidFill>
                  <a:srgbClr val="0070C0"/>
                </a:solidFill>
                <a:latin typeface="Times New Roman"/>
                <a:ea typeface="Times New Roman"/>
              </a:rPr>
              <a:t>учёным, занимающимся научной и научно-методической деятельностью, которая может оцениваться по современным мировым показателям. </a:t>
            </a:r>
            <a:endParaRPr lang="ru-RU" dirty="0">
              <a:solidFill>
                <a:srgbClr val="0070C0"/>
              </a:solidFill>
            </a:endParaRPr>
          </a:p>
          <a:p>
            <a:pPr indent="228600" algn="just">
              <a:spcAft>
                <a:spcPts val="0"/>
              </a:spcAft>
            </a:pPr>
            <a:r>
              <a:rPr lang="ru-RU" dirty="0">
                <a:latin typeface="Times New Roman"/>
                <a:ea typeface="Times New Roman"/>
              </a:rPr>
              <a:t>Эти характеристики должны быть сформированы преподавателями и у управленческого и творческого персонала предприятий и организаций. </a:t>
            </a:r>
            <a:endParaRPr lang="ru-RU" dirty="0"/>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13</a:t>
            </a:fld>
            <a:endParaRPr lang="ru-RU"/>
          </a:p>
        </p:txBody>
      </p:sp>
      <p:sp>
        <p:nvSpPr>
          <p:cNvPr id="5" name="AutoShape 2" descr="Картинки по запросу Требования к преподавателя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Картинки по запросу Требования к преподавателям"/>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Картинки по запросу Требования к преподавателям"/>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Картинки по запросу Требования к преподавателям"/>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0" descr="Похожее изображение"/>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07339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488" y="7937"/>
            <a:ext cx="2903984" cy="183314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Риски и шансы</a:t>
            </a:r>
            <a:endParaRPr lang="ru-RU" dirty="0"/>
          </a:p>
        </p:txBody>
      </p:sp>
      <p:sp>
        <p:nvSpPr>
          <p:cNvPr id="3" name="Объект 2"/>
          <p:cNvSpPr>
            <a:spLocks noGrp="1"/>
          </p:cNvSpPr>
          <p:nvPr>
            <p:ph sz="quarter" idx="1"/>
          </p:nvPr>
        </p:nvSpPr>
        <p:spPr>
          <a:xfrm>
            <a:off x="457200" y="1600200"/>
            <a:ext cx="7931224" cy="4873752"/>
          </a:xfrm>
        </p:spPr>
        <p:txBody>
          <a:bodyPr>
            <a:normAutofit/>
          </a:bodyPr>
          <a:lstStyle/>
          <a:p>
            <a:pPr indent="270510" algn="just">
              <a:lnSpc>
                <a:spcPct val="115000"/>
              </a:lnSpc>
              <a:spcAft>
                <a:spcPts val="0"/>
              </a:spcAft>
            </a:pPr>
            <a:r>
              <a:rPr lang="ru-RU" dirty="0">
                <a:latin typeface="Times New Roman"/>
                <a:ea typeface="Calibri"/>
                <a:cs typeface="Times New Roman"/>
              </a:rPr>
              <a:t>По большому счету руководителя любого уровня  решают свои задачи управления процессом своей деятельности с ориентацией на мотивацию своих сотрудников к творческому </a:t>
            </a:r>
            <a:r>
              <a:rPr lang="ru-RU" dirty="0" smtClean="0">
                <a:latin typeface="Times New Roman"/>
                <a:ea typeface="Calibri"/>
                <a:cs typeface="Times New Roman"/>
              </a:rPr>
              <a:t>освоению </a:t>
            </a:r>
            <a:r>
              <a:rPr lang="ru-RU" dirty="0">
                <a:latin typeface="Times New Roman"/>
                <a:ea typeface="Calibri"/>
                <a:cs typeface="Times New Roman"/>
              </a:rPr>
              <a:t>своих функций, на повышение качества процессов за счет совершенствования прежде всего своего мастерства, своей деятельности. </a:t>
            </a:r>
            <a:endParaRPr lang="ru-RU" sz="1800" dirty="0">
              <a:latin typeface="Calibri"/>
              <a:ea typeface="Calibri"/>
              <a:cs typeface="Times New Roman"/>
            </a:endParaRPr>
          </a:p>
          <a:p>
            <a:pPr indent="270510" algn="just">
              <a:lnSpc>
                <a:spcPct val="115000"/>
              </a:lnSpc>
              <a:spcAft>
                <a:spcPts val="0"/>
              </a:spcAft>
            </a:pPr>
            <a:r>
              <a:rPr lang="ru-RU" b="1" dirty="0">
                <a:latin typeface="Times New Roman" panose="02020603050405020304" pitchFamily="18" charset="0"/>
                <a:ea typeface="Calibri"/>
                <a:cs typeface="Times New Roman" panose="02020603050405020304" pitchFamily="18" charset="0"/>
              </a:rPr>
              <a:t>Результатом этого управления является сбалансированное соотношение рисков и шансов в достижении поставленных целей при планировании развития организации на любом уровне.</a:t>
            </a:r>
            <a:endParaRPr lang="ru-RU" sz="1800" b="1" dirty="0">
              <a:latin typeface="Times New Roman" panose="02020603050405020304" pitchFamily="18" charset="0"/>
              <a:ea typeface="Calibri"/>
              <a:cs typeface="Times New Roman" panose="02020603050405020304" pitchFamily="18" charset="0"/>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14</a:t>
            </a:fld>
            <a:endParaRPr lang="ru-RU"/>
          </a:p>
        </p:txBody>
      </p:sp>
      <p:sp>
        <p:nvSpPr>
          <p:cNvPr id="5" name="AutoShape 2" descr="Картинки по запросу Требования к преподавателя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918936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3201" y="16024"/>
            <a:ext cx="2365263" cy="15841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188640"/>
            <a:ext cx="7467600" cy="652934"/>
          </a:xfrm>
        </p:spPr>
        <p:txBody>
          <a:bodyPr/>
          <a:lstStyle/>
          <a:p>
            <a:r>
              <a:rPr lang="ru-RU" dirty="0" smtClean="0"/>
              <a:t>Классификации рисков</a:t>
            </a:r>
            <a:endParaRPr lang="ru-RU" dirty="0"/>
          </a:p>
        </p:txBody>
      </p:sp>
      <p:sp>
        <p:nvSpPr>
          <p:cNvPr id="3" name="Объект 2"/>
          <p:cNvSpPr>
            <a:spLocks noGrp="1"/>
          </p:cNvSpPr>
          <p:nvPr>
            <p:ph sz="quarter" idx="1"/>
          </p:nvPr>
        </p:nvSpPr>
        <p:spPr>
          <a:xfrm>
            <a:off x="395536" y="1340768"/>
            <a:ext cx="7992888" cy="5400600"/>
          </a:xfrm>
        </p:spPr>
        <p:txBody>
          <a:bodyPr>
            <a:normAutofit fontScale="77500" lnSpcReduction="20000"/>
          </a:bodyPr>
          <a:lstStyle/>
          <a:p>
            <a:pPr indent="270510" algn="just">
              <a:lnSpc>
                <a:spcPct val="115000"/>
              </a:lnSpc>
              <a:spcAft>
                <a:spcPts val="0"/>
              </a:spcAft>
            </a:pPr>
            <a:r>
              <a:rPr lang="ru-RU" dirty="0">
                <a:latin typeface="Times New Roman"/>
                <a:ea typeface="Calibri"/>
                <a:cs typeface="Times New Roman"/>
              </a:rPr>
              <a:t>Существует много различных видов рисков, здесь отметим только одну из важных классификаций по месту источника рисков. </a:t>
            </a:r>
            <a:r>
              <a:rPr lang="ru-RU" b="1" dirty="0">
                <a:latin typeface="Times New Roman"/>
                <a:ea typeface="Calibri"/>
                <a:cs typeface="Times New Roman"/>
              </a:rPr>
              <a:t>По этому фактору риски делятся на внешние </a:t>
            </a:r>
            <a:r>
              <a:rPr lang="ru-RU" b="1" dirty="0" smtClean="0">
                <a:latin typeface="Times New Roman"/>
                <a:ea typeface="Calibri"/>
                <a:cs typeface="Times New Roman"/>
              </a:rPr>
              <a:t>и внутренние.</a:t>
            </a:r>
            <a:endParaRPr lang="ru-RU" dirty="0" smtClean="0">
              <a:latin typeface="Times New Roman"/>
              <a:ea typeface="Calibri"/>
              <a:cs typeface="Times New Roman"/>
            </a:endParaRPr>
          </a:p>
          <a:p>
            <a:pPr indent="270510" algn="just">
              <a:lnSpc>
                <a:spcPct val="115000"/>
              </a:lnSpc>
              <a:spcAft>
                <a:spcPts val="0"/>
              </a:spcAft>
            </a:pPr>
            <a:r>
              <a:rPr lang="ru-RU" sz="2600" dirty="0" smtClean="0">
                <a:solidFill>
                  <a:srgbClr val="C00000"/>
                </a:solidFill>
                <a:latin typeface="Times New Roman"/>
                <a:ea typeface="Times New Roman"/>
                <a:cs typeface="Times New Roman"/>
              </a:rPr>
              <a:t>Как </a:t>
            </a:r>
            <a:r>
              <a:rPr lang="ru-RU" sz="2600" dirty="0">
                <a:solidFill>
                  <a:srgbClr val="C00000"/>
                </a:solidFill>
                <a:latin typeface="Times New Roman"/>
                <a:ea typeface="Times New Roman"/>
                <a:cs typeface="Times New Roman"/>
              </a:rPr>
              <a:t>правило, внешние риски определяются </a:t>
            </a:r>
            <a:r>
              <a:rPr lang="ru-RU" sz="2600" dirty="0" smtClean="0">
                <a:solidFill>
                  <a:srgbClr val="C00000"/>
                </a:solidFill>
                <a:latin typeface="Times New Roman"/>
                <a:ea typeface="Times New Roman"/>
                <a:cs typeface="Times New Roman"/>
              </a:rPr>
              <a:t>реальными неопределенностями </a:t>
            </a:r>
            <a:r>
              <a:rPr lang="ru-RU" sz="2600" dirty="0">
                <a:solidFill>
                  <a:srgbClr val="C00000"/>
                </a:solidFill>
                <a:latin typeface="Times New Roman"/>
                <a:ea typeface="Times New Roman"/>
                <a:cs typeface="Times New Roman"/>
              </a:rPr>
              <a:t>в обществе, но они, как правило, в большей части одинаковы для многих организаций, а внутренние риски вызываются принимаемыми управленческими решениями, которые в каждой организации специфические. Именно этим рискам и следует уделять основное внимание при формировании менталитета специалистов и руководителей организаций при реализации Национальной технологической инициативы.</a:t>
            </a:r>
            <a:endParaRPr lang="ru-RU" sz="2600" dirty="0">
              <a:solidFill>
                <a:srgbClr val="C00000"/>
              </a:solidFill>
              <a:latin typeface="Calibri"/>
              <a:ea typeface="Calibri"/>
              <a:cs typeface="Times New Roman"/>
            </a:endParaRPr>
          </a:p>
          <a:p>
            <a:pPr indent="270510" algn="just">
              <a:lnSpc>
                <a:spcPct val="115000"/>
              </a:lnSpc>
              <a:spcAft>
                <a:spcPts val="0"/>
              </a:spcAft>
            </a:pPr>
            <a:r>
              <a:rPr lang="ru-RU" dirty="0">
                <a:latin typeface="Times New Roman"/>
                <a:ea typeface="Times New Roman"/>
                <a:cs typeface="Times New Roman"/>
              </a:rPr>
              <a:t>Надежды на шанс выигрыша в управленческой деятельности </a:t>
            </a:r>
            <a:r>
              <a:rPr lang="ru-RU" dirty="0" smtClean="0">
                <a:latin typeface="Times New Roman"/>
                <a:ea typeface="Times New Roman"/>
                <a:cs typeface="Times New Roman"/>
              </a:rPr>
              <a:t>всегда </a:t>
            </a:r>
            <a:r>
              <a:rPr lang="ru-RU" dirty="0">
                <a:latin typeface="Times New Roman"/>
                <a:ea typeface="Times New Roman"/>
                <a:cs typeface="Times New Roman"/>
              </a:rPr>
              <a:t>связаны в реальных условиях с риском </a:t>
            </a:r>
            <a:r>
              <a:rPr lang="ru-RU" dirty="0" smtClean="0">
                <a:latin typeface="Times New Roman"/>
                <a:ea typeface="Times New Roman"/>
                <a:cs typeface="Times New Roman"/>
              </a:rPr>
              <a:t>не достижения </a:t>
            </a:r>
            <a:r>
              <a:rPr lang="ru-RU" dirty="0">
                <a:latin typeface="Times New Roman"/>
                <a:ea typeface="Times New Roman"/>
                <a:cs typeface="Times New Roman"/>
              </a:rPr>
              <a:t>поставленных </a:t>
            </a:r>
            <a:r>
              <a:rPr lang="ru-RU" dirty="0" smtClean="0">
                <a:latin typeface="Times New Roman"/>
                <a:ea typeface="Times New Roman"/>
                <a:cs typeface="Times New Roman"/>
              </a:rPr>
              <a:t>целей. </a:t>
            </a:r>
            <a:r>
              <a:rPr lang="ru-RU" b="1" dirty="0">
                <a:solidFill>
                  <a:srgbClr val="002060"/>
                </a:solidFill>
                <a:latin typeface="Times New Roman"/>
                <a:ea typeface="Times New Roman"/>
                <a:cs typeface="Times New Roman"/>
              </a:rPr>
              <a:t>Поэтому учет рисков в управлении современной организацией является актуальной задачей не только для развития конкретной организации на текущий момент, но на весь период реализации Национальной Технологической Инициативы. </a:t>
            </a:r>
            <a:endParaRPr lang="ru-RU" sz="1800" b="1" dirty="0">
              <a:solidFill>
                <a:srgbClr val="002060"/>
              </a:solidFill>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15</a:t>
            </a:fld>
            <a:endParaRPr lang="ru-RU"/>
          </a:p>
        </p:txBody>
      </p:sp>
    </p:spTree>
    <p:extLst>
      <p:ext uri="{BB962C8B-B14F-4D97-AF65-F5344CB8AC3E}">
        <p14:creationId xmlns:p14="http://schemas.microsoft.com/office/powerpoint/2010/main" val="720616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Картинки по запросу Источники рис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1" y="1"/>
            <a:ext cx="2823029" cy="17895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Основные источники </a:t>
            </a:r>
            <a:br>
              <a:rPr lang="ru-RU" dirty="0" smtClean="0"/>
            </a:br>
            <a:r>
              <a:rPr lang="ru-RU" dirty="0" smtClean="0"/>
              <a:t>рисков при управлении</a:t>
            </a:r>
            <a:endParaRPr lang="ru-RU" dirty="0"/>
          </a:p>
        </p:txBody>
      </p:sp>
      <p:sp>
        <p:nvSpPr>
          <p:cNvPr id="3" name="Объект 2"/>
          <p:cNvSpPr>
            <a:spLocks noGrp="1"/>
          </p:cNvSpPr>
          <p:nvPr>
            <p:ph sz="quarter" idx="1"/>
          </p:nvPr>
        </p:nvSpPr>
        <p:spPr/>
        <p:txBody>
          <a:bodyPr>
            <a:normAutofit fontScale="77500" lnSpcReduction="20000"/>
          </a:bodyPr>
          <a:lstStyle/>
          <a:p>
            <a:pPr indent="228600" algn="just">
              <a:lnSpc>
                <a:spcPct val="115000"/>
              </a:lnSpc>
              <a:spcAft>
                <a:spcPts val="0"/>
              </a:spcAft>
            </a:pPr>
            <a:r>
              <a:rPr lang="ru-RU" dirty="0">
                <a:latin typeface="Times New Roman"/>
                <a:ea typeface="Times New Roman"/>
                <a:cs typeface="Times New Roman"/>
              </a:rPr>
              <a:t>При принимаемом управленческом решении на любом уровне всегда существует неопределенность, связанная с неполнотой информации о состоянии оборудования, интеллектуального потенциала сотрудников и руководителей, с неправильной оценкой ситуации и влияния управляющих решений руководителя на их результат вследствие его недостаточной компетенции и т.д. Все это приводит к появлению не только рисков менеджмента, возникающих внутри организации вследствие её деятельности в условиях неопределенности, но и рисков в реализации формирования необходимых компетенций персонала</a:t>
            </a:r>
            <a:r>
              <a:rPr lang="ru-RU" dirty="0" smtClean="0">
                <a:latin typeface="Times New Roman"/>
                <a:ea typeface="Times New Roman"/>
                <a:cs typeface="Times New Roman"/>
              </a:rPr>
              <a:t>.</a:t>
            </a:r>
          </a:p>
          <a:p>
            <a:pPr indent="228600" algn="just">
              <a:lnSpc>
                <a:spcPct val="115000"/>
              </a:lnSpc>
              <a:spcAft>
                <a:spcPts val="0"/>
              </a:spcAft>
            </a:pPr>
            <a:r>
              <a:rPr lang="ru-RU" dirty="0" smtClean="0">
                <a:latin typeface="Times New Roman"/>
                <a:ea typeface="Times New Roman"/>
                <a:cs typeface="Times New Roman"/>
              </a:rPr>
              <a:t> Эффективность </a:t>
            </a:r>
            <a:r>
              <a:rPr lang="ru-RU" dirty="0">
                <a:latin typeface="Times New Roman"/>
                <a:ea typeface="Times New Roman"/>
                <a:cs typeface="Times New Roman"/>
              </a:rPr>
              <a:t>управления зависит от уровня внутренних рисков (</a:t>
            </a:r>
            <a:r>
              <a:rPr lang="ru-RU" b="1" dirty="0">
                <a:solidFill>
                  <a:srgbClr val="0070C0"/>
                </a:solidFill>
                <a:latin typeface="Times New Roman"/>
                <a:ea typeface="Times New Roman"/>
                <a:cs typeface="Times New Roman"/>
              </a:rPr>
              <a:t>чем выше риски, тем ниже эффективность управления и наоборот: чем лучше организовано управление, тем меньше риски в планировании деятельности</a:t>
            </a:r>
            <a:r>
              <a:rPr lang="ru-RU" dirty="0">
                <a:latin typeface="Times New Roman"/>
                <a:ea typeface="Times New Roman"/>
                <a:cs typeface="Times New Roman"/>
              </a:rPr>
              <a:t>), от способности конкретных специалистов и руководителей  их идентифицировать и оценивать </a:t>
            </a:r>
            <a:r>
              <a:rPr lang="ru-RU" dirty="0" smtClean="0">
                <a:latin typeface="Times New Roman"/>
                <a:ea typeface="Times New Roman"/>
                <a:cs typeface="Times New Roman"/>
              </a:rPr>
              <a:t>с </a:t>
            </a:r>
            <a:r>
              <a:rPr lang="ru-RU" dirty="0">
                <a:latin typeface="Times New Roman"/>
                <a:ea typeface="Times New Roman"/>
                <a:cs typeface="Times New Roman"/>
              </a:rPr>
              <a:t>целью сокращения до приемлемого уровня. </a:t>
            </a:r>
            <a:endParaRPr lang="ru-RU" sz="1800" dirty="0">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16</a:t>
            </a:fld>
            <a:endParaRPr lang="ru-RU"/>
          </a:p>
        </p:txBody>
      </p:sp>
    </p:spTree>
    <p:extLst>
      <p:ext uri="{BB962C8B-B14F-4D97-AF65-F5344CB8AC3E}">
        <p14:creationId xmlns:p14="http://schemas.microsoft.com/office/powerpoint/2010/main" val="990588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Картинки по запросу Управление достижением цел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464" y="44624"/>
            <a:ext cx="3048000" cy="18335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323528" y="1600200"/>
            <a:ext cx="7920880" cy="4873752"/>
          </a:xfrm>
        </p:spPr>
        <p:txBody>
          <a:bodyPr>
            <a:normAutofit fontScale="92500" lnSpcReduction="20000"/>
          </a:bodyPr>
          <a:lstStyle/>
          <a:p>
            <a:pPr marL="273050" indent="-96838" algn="just">
              <a:lnSpc>
                <a:spcPct val="115000"/>
              </a:lnSpc>
              <a:spcAft>
                <a:spcPts val="0"/>
              </a:spcAft>
            </a:pPr>
            <a:r>
              <a:rPr lang="ru-RU" dirty="0" smtClean="0">
                <a:latin typeface="Times New Roman"/>
                <a:ea typeface="Calibri"/>
                <a:cs typeface="Times New Roman"/>
              </a:rPr>
              <a:t> Управление достижением целей организации в </a:t>
            </a:r>
            <a:r>
              <a:rPr lang="ru-RU" dirty="0">
                <a:latin typeface="Times New Roman"/>
                <a:ea typeface="Calibri"/>
                <a:cs typeface="Times New Roman"/>
              </a:rPr>
              <a:t>условиях неопределенностей и обусловленных ими рисков сводится прежде </a:t>
            </a:r>
            <a:r>
              <a:rPr lang="ru-RU" dirty="0" smtClean="0">
                <a:latin typeface="Times New Roman"/>
                <a:ea typeface="Calibri"/>
                <a:cs typeface="Times New Roman"/>
              </a:rPr>
              <a:t>всего:</a:t>
            </a:r>
          </a:p>
          <a:p>
            <a:pPr marL="896938" indent="-342900" algn="just">
              <a:lnSpc>
                <a:spcPct val="115000"/>
              </a:lnSpc>
              <a:spcAft>
                <a:spcPts val="0"/>
              </a:spcAft>
              <a:buFont typeface="Wingdings" panose="05000000000000000000" pitchFamily="2" charset="2"/>
              <a:buChar char="v"/>
            </a:pPr>
            <a:r>
              <a:rPr lang="ru-RU" dirty="0" smtClean="0">
                <a:latin typeface="Times New Roman"/>
                <a:ea typeface="Calibri"/>
                <a:cs typeface="Times New Roman"/>
              </a:rPr>
              <a:t>к </a:t>
            </a:r>
            <a:r>
              <a:rPr lang="ru-RU" dirty="0">
                <a:latin typeface="Times New Roman"/>
                <a:ea typeface="Calibri"/>
                <a:cs typeface="Times New Roman"/>
              </a:rPr>
              <a:t>постановке целей, отвечающих принципам </a:t>
            </a:r>
            <a:r>
              <a:rPr lang="en-US" dirty="0">
                <a:latin typeface="Times New Roman"/>
                <a:ea typeface="Calibri"/>
                <a:cs typeface="Times New Roman"/>
              </a:rPr>
              <a:t>SMART</a:t>
            </a:r>
            <a:r>
              <a:rPr lang="ru-RU" dirty="0">
                <a:latin typeface="Times New Roman"/>
                <a:ea typeface="Calibri"/>
                <a:cs typeface="Times New Roman"/>
              </a:rPr>
              <a:t>, </a:t>
            </a:r>
            <a:endParaRPr lang="ru-RU" dirty="0" smtClean="0">
              <a:latin typeface="Times New Roman"/>
              <a:ea typeface="Calibri"/>
              <a:cs typeface="Times New Roman"/>
            </a:endParaRPr>
          </a:p>
          <a:p>
            <a:pPr marL="896938" indent="-342900" algn="just">
              <a:lnSpc>
                <a:spcPct val="115000"/>
              </a:lnSpc>
              <a:spcAft>
                <a:spcPts val="0"/>
              </a:spcAft>
              <a:buFont typeface="Wingdings" panose="05000000000000000000" pitchFamily="2" charset="2"/>
              <a:buChar char="v"/>
            </a:pPr>
            <a:r>
              <a:rPr lang="ru-RU" dirty="0" smtClean="0">
                <a:latin typeface="Times New Roman"/>
                <a:ea typeface="Calibri"/>
                <a:cs typeface="Times New Roman"/>
              </a:rPr>
              <a:t>к </a:t>
            </a:r>
            <a:r>
              <a:rPr lang="ru-RU" dirty="0">
                <a:latin typeface="Times New Roman"/>
                <a:ea typeface="Calibri"/>
                <a:cs typeface="Times New Roman"/>
              </a:rPr>
              <a:t>разработке методики идентификации опасностей и соответствующих им  рисков, препятствующих достижению поставленных целей, </a:t>
            </a:r>
            <a:endParaRPr lang="ru-RU" dirty="0" smtClean="0">
              <a:latin typeface="Times New Roman"/>
              <a:ea typeface="Calibri"/>
              <a:cs typeface="Times New Roman"/>
            </a:endParaRPr>
          </a:p>
          <a:p>
            <a:pPr marL="896938" indent="-342900" algn="just">
              <a:lnSpc>
                <a:spcPct val="115000"/>
              </a:lnSpc>
              <a:spcAft>
                <a:spcPts val="0"/>
              </a:spcAft>
              <a:buFont typeface="Wingdings" panose="05000000000000000000" pitchFamily="2" charset="2"/>
              <a:buChar char="v"/>
            </a:pPr>
            <a:r>
              <a:rPr lang="ru-RU" dirty="0">
                <a:latin typeface="Times New Roman"/>
                <a:ea typeface="Calibri"/>
                <a:cs typeface="Times New Roman"/>
              </a:rPr>
              <a:t>к</a:t>
            </a:r>
            <a:r>
              <a:rPr lang="ru-RU" dirty="0" smtClean="0">
                <a:latin typeface="Times New Roman"/>
                <a:ea typeface="Calibri"/>
                <a:cs typeface="Times New Roman"/>
              </a:rPr>
              <a:t> количественной оценке </a:t>
            </a:r>
            <a:r>
              <a:rPr lang="ru-RU" dirty="0">
                <a:latin typeface="Times New Roman"/>
                <a:ea typeface="Calibri"/>
                <a:cs typeface="Times New Roman"/>
              </a:rPr>
              <a:t>параметров единичных рисков</a:t>
            </a:r>
            <a:r>
              <a:rPr lang="ru-RU" dirty="0" smtClean="0">
                <a:latin typeface="Times New Roman"/>
                <a:ea typeface="Calibri"/>
                <a:cs typeface="Times New Roman"/>
              </a:rPr>
              <a:t>,</a:t>
            </a:r>
          </a:p>
          <a:p>
            <a:pPr marL="896938" indent="-342900" algn="just">
              <a:lnSpc>
                <a:spcPct val="115000"/>
              </a:lnSpc>
              <a:spcAft>
                <a:spcPts val="0"/>
              </a:spcAft>
              <a:buFont typeface="Wingdings" panose="05000000000000000000" pitchFamily="2" charset="2"/>
              <a:buChar char="v"/>
            </a:pPr>
            <a:r>
              <a:rPr lang="ru-RU" dirty="0" smtClean="0">
                <a:latin typeface="Times New Roman"/>
                <a:ea typeface="Calibri"/>
                <a:cs typeface="Times New Roman"/>
              </a:rPr>
              <a:t>к разработке методики </a:t>
            </a:r>
            <a:r>
              <a:rPr lang="ru-RU" dirty="0">
                <a:latin typeface="Times New Roman"/>
                <a:ea typeface="Calibri"/>
                <a:cs typeface="Times New Roman"/>
              </a:rPr>
              <a:t>оценки совокупности рисков за плановый период времени, </a:t>
            </a:r>
            <a:endParaRPr lang="ru-RU" dirty="0" smtClean="0">
              <a:latin typeface="Times New Roman"/>
              <a:ea typeface="Calibri"/>
              <a:cs typeface="Times New Roman"/>
            </a:endParaRPr>
          </a:p>
          <a:p>
            <a:pPr marL="896938" indent="-342900" algn="just">
              <a:lnSpc>
                <a:spcPct val="115000"/>
              </a:lnSpc>
              <a:spcAft>
                <a:spcPts val="0"/>
              </a:spcAft>
              <a:buFont typeface="Wingdings" panose="05000000000000000000" pitchFamily="2" charset="2"/>
              <a:buChar char="v"/>
            </a:pPr>
            <a:r>
              <a:rPr lang="ru-RU" dirty="0" smtClean="0">
                <a:solidFill>
                  <a:srgbClr val="FF0000"/>
                </a:solidFill>
                <a:latin typeface="Times New Roman"/>
                <a:ea typeface="Calibri"/>
                <a:cs typeface="Times New Roman"/>
              </a:rPr>
              <a:t>к </a:t>
            </a:r>
            <a:r>
              <a:rPr lang="ru-RU" dirty="0">
                <a:solidFill>
                  <a:srgbClr val="FF0000"/>
                </a:solidFill>
                <a:latin typeface="Times New Roman"/>
                <a:ea typeface="Calibri"/>
                <a:cs typeface="Times New Roman"/>
              </a:rPr>
              <a:t>разработке методики формирования алгоритмов снижения рисков за счет повышения управленческих компетенций персонала </a:t>
            </a:r>
            <a:r>
              <a:rPr lang="ru-RU" dirty="0" smtClean="0">
                <a:solidFill>
                  <a:srgbClr val="FF0000"/>
                </a:solidFill>
                <a:latin typeface="Times New Roman"/>
                <a:ea typeface="Calibri"/>
                <a:cs typeface="Times New Roman"/>
              </a:rPr>
              <a:t>всех </a:t>
            </a:r>
            <a:r>
              <a:rPr lang="ru-RU" dirty="0">
                <a:solidFill>
                  <a:srgbClr val="FF0000"/>
                </a:solidFill>
                <a:latin typeface="Times New Roman"/>
                <a:ea typeface="Calibri"/>
                <a:cs typeface="Times New Roman"/>
              </a:rPr>
              <a:t>уровней и </a:t>
            </a:r>
            <a:r>
              <a:rPr lang="ru-RU" dirty="0" smtClean="0">
                <a:solidFill>
                  <a:srgbClr val="FF0000"/>
                </a:solidFill>
                <a:latin typeface="Times New Roman"/>
                <a:ea typeface="Calibri"/>
                <a:cs typeface="Times New Roman"/>
              </a:rPr>
              <a:t>специалистов</a:t>
            </a:r>
            <a:r>
              <a:rPr lang="ru-RU" dirty="0" smtClean="0">
                <a:latin typeface="Times New Roman"/>
                <a:ea typeface="Calibri"/>
                <a:cs typeface="Times New Roman"/>
              </a:rPr>
              <a:t> </a:t>
            </a:r>
            <a:endParaRPr lang="ru-RU" dirty="0">
              <a:solidFill>
                <a:srgbClr val="0070C0"/>
              </a:solidFill>
            </a:endParaRPr>
          </a:p>
        </p:txBody>
      </p:sp>
      <p:sp>
        <p:nvSpPr>
          <p:cNvPr id="4" name="Номер слайда 3"/>
          <p:cNvSpPr>
            <a:spLocks noGrp="1"/>
          </p:cNvSpPr>
          <p:nvPr>
            <p:ph type="sldNum" sz="quarter" idx="15"/>
          </p:nvPr>
        </p:nvSpPr>
        <p:spPr/>
        <p:txBody>
          <a:bodyPr/>
          <a:lstStyle/>
          <a:p>
            <a:fld id="{9909D3B4-13DE-4958-87B4-2D570E9B2423}" type="slidenum">
              <a:rPr lang="ru-RU" smtClean="0"/>
              <a:t>17</a:t>
            </a:fld>
            <a:endParaRPr lang="ru-RU"/>
          </a:p>
        </p:txBody>
      </p:sp>
    </p:spTree>
    <p:extLst>
      <p:ext uri="{BB962C8B-B14F-4D97-AF65-F5344CB8AC3E}">
        <p14:creationId xmlns:p14="http://schemas.microsoft.com/office/powerpoint/2010/main" val="527174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854" y="44624"/>
            <a:ext cx="1877618"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Возникновение опасностей</a:t>
            </a:r>
            <a:br>
              <a:rPr lang="ru-RU" dirty="0" smtClean="0"/>
            </a:br>
            <a:r>
              <a:rPr lang="ru-RU" dirty="0" smtClean="0"/>
              <a:t>при управлении</a:t>
            </a:r>
            <a:endParaRPr lang="ru-RU" dirty="0"/>
          </a:p>
        </p:txBody>
      </p:sp>
      <p:sp>
        <p:nvSpPr>
          <p:cNvPr id="3" name="Объект 2"/>
          <p:cNvSpPr>
            <a:spLocks noGrp="1"/>
          </p:cNvSpPr>
          <p:nvPr>
            <p:ph sz="quarter" idx="1"/>
          </p:nvPr>
        </p:nvSpPr>
        <p:spPr>
          <a:xfrm>
            <a:off x="457200" y="1600200"/>
            <a:ext cx="7787208" cy="4873752"/>
          </a:xfrm>
        </p:spPr>
        <p:txBody>
          <a:bodyPr>
            <a:normAutofit fontScale="92500"/>
          </a:bodyPr>
          <a:lstStyle/>
          <a:p>
            <a:pPr algn="just">
              <a:lnSpc>
                <a:spcPct val="115000"/>
              </a:lnSpc>
              <a:spcAft>
                <a:spcPts val="0"/>
              </a:spcAft>
            </a:pPr>
            <a:r>
              <a:rPr lang="ru-RU" dirty="0">
                <a:latin typeface="Times New Roman"/>
                <a:ea typeface="Times New Roman"/>
                <a:cs typeface="Times New Roman"/>
              </a:rPr>
              <a:t>На всех этапах управления несмотря на естественно присутствующие различия есть принципиально общие аспекты с позиции возникновения опасностей и соответствующих рисков. К ним следует отнести следующие, на </a:t>
            </a:r>
            <a:r>
              <a:rPr lang="ru-RU" dirty="0" smtClean="0">
                <a:latin typeface="Times New Roman"/>
                <a:ea typeface="Times New Roman"/>
                <a:cs typeface="Times New Roman"/>
              </a:rPr>
              <a:t>базе которых </a:t>
            </a:r>
            <a:r>
              <a:rPr lang="ru-RU" dirty="0">
                <a:latin typeface="Times New Roman"/>
                <a:ea typeface="Times New Roman"/>
                <a:cs typeface="Times New Roman"/>
              </a:rPr>
              <a:t>наиболее </a:t>
            </a:r>
            <a:r>
              <a:rPr lang="ru-RU" dirty="0" smtClean="0">
                <a:latin typeface="Times New Roman"/>
                <a:ea typeface="Times New Roman"/>
                <a:cs typeface="Times New Roman"/>
              </a:rPr>
              <a:t>часто (практически </a:t>
            </a:r>
            <a:r>
              <a:rPr lang="ru-RU" dirty="0">
                <a:latin typeface="Times New Roman"/>
                <a:ea typeface="Times New Roman"/>
                <a:cs typeface="Times New Roman"/>
              </a:rPr>
              <a:t>всегда) возникают риски</a:t>
            </a:r>
            <a:r>
              <a:rPr lang="ru-RU" dirty="0" smtClean="0">
                <a:latin typeface="Times New Roman"/>
                <a:ea typeface="Times New Roman"/>
                <a:cs typeface="Times New Roman"/>
              </a:rPr>
              <a:t>:</a:t>
            </a:r>
          </a:p>
          <a:p>
            <a:pPr marL="612775" indent="-342900" algn="just">
              <a:lnSpc>
                <a:spcPct val="115000"/>
              </a:lnSpc>
              <a:spcAft>
                <a:spcPts val="0"/>
              </a:spcAft>
              <a:buFont typeface="Wingdings" panose="05000000000000000000" pitchFamily="2" charset="2"/>
              <a:buChar char="v"/>
            </a:pPr>
            <a:r>
              <a:rPr lang="ru-RU" dirty="0" smtClean="0">
                <a:latin typeface="Times New Roman"/>
                <a:ea typeface="Times New Roman"/>
                <a:cs typeface="Times New Roman"/>
              </a:rPr>
              <a:t> </a:t>
            </a:r>
            <a:r>
              <a:rPr lang="ru-RU" dirty="0">
                <a:solidFill>
                  <a:srgbClr val="00B050"/>
                </a:solidFill>
                <a:latin typeface="Times New Roman"/>
                <a:ea typeface="Times New Roman"/>
                <a:cs typeface="Times New Roman"/>
              </a:rPr>
              <a:t>формирование целей развития</a:t>
            </a:r>
            <a:r>
              <a:rPr lang="ru-RU" dirty="0" smtClean="0">
                <a:solidFill>
                  <a:srgbClr val="00B050"/>
                </a:solidFill>
                <a:latin typeface="Times New Roman"/>
                <a:ea typeface="Times New Roman"/>
                <a:cs typeface="Times New Roman"/>
              </a:rPr>
              <a:t>, </a:t>
            </a:r>
          </a:p>
          <a:p>
            <a:pPr marL="612775" indent="-342900" algn="just">
              <a:lnSpc>
                <a:spcPct val="115000"/>
              </a:lnSpc>
              <a:spcAft>
                <a:spcPts val="0"/>
              </a:spcAft>
              <a:buFont typeface="Wingdings" panose="05000000000000000000" pitchFamily="2" charset="2"/>
              <a:buChar char="v"/>
            </a:pPr>
            <a:r>
              <a:rPr lang="ru-RU" dirty="0" smtClean="0">
                <a:solidFill>
                  <a:srgbClr val="00B050"/>
                </a:solidFill>
                <a:latin typeface="Times New Roman"/>
                <a:ea typeface="Times New Roman"/>
                <a:cs typeface="Times New Roman"/>
              </a:rPr>
              <a:t>оценка </a:t>
            </a:r>
            <a:r>
              <a:rPr lang="ru-RU" dirty="0">
                <a:solidFill>
                  <a:srgbClr val="00B050"/>
                </a:solidFill>
                <a:latin typeface="Times New Roman"/>
                <a:ea typeface="Times New Roman"/>
                <a:cs typeface="Times New Roman"/>
              </a:rPr>
              <a:t>текущего состояния управляемой деятельности, </a:t>
            </a:r>
            <a:endParaRPr lang="ru-RU" dirty="0" smtClean="0">
              <a:solidFill>
                <a:srgbClr val="00B050"/>
              </a:solidFill>
              <a:latin typeface="Times New Roman"/>
              <a:ea typeface="Times New Roman"/>
              <a:cs typeface="Times New Roman"/>
            </a:endParaRPr>
          </a:p>
          <a:p>
            <a:pPr marL="612775" indent="-342900" algn="just">
              <a:lnSpc>
                <a:spcPct val="115000"/>
              </a:lnSpc>
              <a:spcAft>
                <a:spcPts val="0"/>
              </a:spcAft>
              <a:buFont typeface="Wingdings" panose="05000000000000000000" pitchFamily="2" charset="2"/>
              <a:buChar char="v"/>
            </a:pPr>
            <a:r>
              <a:rPr lang="ru-RU" dirty="0" smtClean="0">
                <a:solidFill>
                  <a:srgbClr val="00B050"/>
                </a:solidFill>
                <a:latin typeface="Times New Roman"/>
                <a:ea typeface="Times New Roman"/>
                <a:cs typeface="Times New Roman"/>
              </a:rPr>
              <a:t>формирование </a:t>
            </a:r>
            <a:r>
              <a:rPr lang="ru-RU" dirty="0">
                <a:solidFill>
                  <a:srgbClr val="00B050"/>
                </a:solidFill>
                <a:latin typeface="Times New Roman"/>
                <a:ea typeface="Times New Roman"/>
                <a:cs typeface="Times New Roman"/>
              </a:rPr>
              <a:t>управленческого решения, </a:t>
            </a:r>
            <a:endParaRPr lang="ru-RU" dirty="0" smtClean="0">
              <a:solidFill>
                <a:srgbClr val="00B050"/>
              </a:solidFill>
              <a:latin typeface="Times New Roman"/>
              <a:ea typeface="Times New Roman"/>
              <a:cs typeface="Times New Roman"/>
            </a:endParaRPr>
          </a:p>
          <a:p>
            <a:pPr marL="612775" indent="-342900" algn="just">
              <a:lnSpc>
                <a:spcPct val="115000"/>
              </a:lnSpc>
              <a:spcAft>
                <a:spcPts val="0"/>
              </a:spcAft>
              <a:buFont typeface="Wingdings" panose="05000000000000000000" pitchFamily="2" charset="2"/>
              <a:buChar char="v"/>
            </a:pPr>
            <a:r>
              <a:rPr lang="ru-RU" dirty="0" smtClean="0">
                <a:solidFill>
                  <a:srgbClr val="00B050"/>
                </a:solidFill>
                <a:latin typeface="Times New Roman"/>
                <a:ea typeface="Times New Roman"/>
                <a:cs typeface="Times New Roman"/>
              </a:rPr>
              <a:t>оценка </a:t>
            </a:r>
            <a:r>
              <a:rPr lang="ru-RU" dirty="0">
                <a:solidFill>
                  <a:srgbClr val="00B050"/>
                </a:solidFill>
                <a:latin typeface="Times New Roman"/>
                <a:ea typeface="Times New Roman"/>
                <a:cs typeface="Times New Roman"/>
              </a:rPr>
              <a:t>управляемости основных процессов и некоторые другие.  </a:t>
            </a:r>
            <a:endParaRPr lang="ru-RU" sz="1800" dirty="0">
              <a:solidFill>
                <a:srgbClr val="00B050"/>
              </a:solidFill>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18</a:t>
            </a:fld>
            <a:endParaRPr lang="ru-RU"/>
          </a:p>
        </p:txBody>
      </p:sp>
    </p:spTree>
    <p:extLst>
      <p:ext uri="{BB962C8B-B14F-4D97-AF65-F5344CB8AC3E}">
        <p14:creationId xmlns:p14="http://schemas.microsoft.com/office/powerpoint/2010/main" val="2118541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Картинки по запросу Идентификация  опасносте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9747"/>
            <a:ext cx="3528392" cy="148905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7784" y="312773"/>
            <a:ext cx="3754760" cy="1143000"/>
          </a:xfrm>
        </p:spPr>
        <p:txBody>
          <a:bodyPr/>
          <a:lstStyle/>
          <a:p>
            <a:r>
              <a:rPr lang="ru-RU" dirty="0" smtClean="0"/>
              <a:t>Идентификация </a:t>
            </a:r>
            <a:br>
              <a:rPr lang="ru-RU" dirty="0" smtClean="0"/>
            </a:br>
            <a:r>
              <a:rPr lang="ru-RU" dirty="0" smtClean="0"/>
              <a:t>опасностей</a:t>
            </a:r>
            <a:endParaRPr lang="ru-RU" dirty="0"/>
          </a:p>
        </p:txBody>
      </p:sp>
      <p:sp>
        <p:nvSpPr>
          <p:cNvPr id="3" name="Объект 2"/>
          <p:cNvSpPr>
            <a:spLocks noGrp="1"/>
          </p:cNvSpPr>
          <p:nvPr>
            <p:ph sz="quarter" idx="1"/>
          </p:nvPr>
        </p:nvSpPr>
        <p:spPr>
          <a:xfrm>
            <a:off x="334144" y="1772816"/>
            <a:ext cx="7467600" cy="4873752"/>
          </a:xfrm>
        </p:spPr>
        <p:txBody>
          <a:bodyPr>
            <a:normAutofit fontScale="92500" lnSpcReduction="20000"/>
          </a:bodyPr>
          <a:lstStyle/>
          <a:p>
            <a:pPr algn="just">
              <a:lnSpc>
                <a:spcPct val="115000"/>
              </a:lnSpc>
              <a:spcAft>
                <a:spcPts val="0"/>
              </a:spcAft>
            </a:pPr>
            <a:r>
              <a:rPr lang="ru-RU" dirty="0">
                <a:solidFill>
                  <a:srgbClr val="C00000"/>
                </a:solidFill>
                <a:latin typeface="Times New Roman"/>
                <a:ea typeface="Calibri"/>
                <a:cs typeface="Times New Roman"/>
              </a:rPr>
              <a:t>Первым и очень важным этапом </a:t>
            </a:r>
            <a:r>
              <a:rPr lang="ru-RU" dirty="0">
                <a:latin typeface="Times New Roman"/>
                <a:ea typeface="Calibri"/>
                <a:cs typeface="Times New Roman"/>
              </a:rPr>
              <a:t>собственно управления рисками </a:t>
            </a:r>
            <a:r>
              <a:rPr lang="ru-RU" dirty="0">
                <a:solidFill>
                  <a:srgbClr val="C00000"/>
                </a:solidFill>
                <a:latin typeface="Times New Roman"/>
                <a:ea typeface="Calibri"/>
                <a:cs typeface="Times New Roman"/>
              </a:rPr>
              <a:t>является процесс идентификации потенциальных опасностей, которые реализовавшись порождают риски</a:t>
            </a:r>
            <a:r>
              <a:rPr lang="ru-RU" dirty="0">
                <a:latin typeface="Times New Roman"/>
                <a:ea typeface="Calibri"/>
                <a:cs typeface="Times New Roman"/>
              </a:rPr>
              <a:t>. Опасности, не выявленные на стадии планирования, при реализации планов приведут к серьезным трудностям в реализации развития организации. </a:t>
            </a:r>
            <a:endParaRPr lang="ru-RU" sz="1800" dirty="0">
              <a:latin typeface="Calibri"/>
              <a:ea typeface="Calibri"/>
              <a:cs typeface="Times New Roman"/>
            </a:endParaRPr>
          </a:p>
          <a:p>
            <a:pPr algn="just">
              <a:lnSpc>
                <a:spcPct val="115000"/>
              </a:lnSpc>
              <a:spcAft>
                <a:spcPts val="0"/>
              </a:spcAft>
            </a:pPr>
            <a:r>
              <a:rPr lang="ru-RU" dirty="0">
                <a:solidFill>
                  <a:srgbClr val="C00000"/>
                </a:solidFill>
                <a:latin typeface="Times New Roman"/>
                <a:ea typeface="Calibri"/>
                <a:cs typeface="Times New Roman"/>
              </a:rPr>
              <a:t>Рассмотрим примеры основных опасностей</a:t>
            </a:r>
            <a:r>
              <a:rPr lang="ru-RU" dirty="0">
                <a:latin typeface="Times New Roman"/>
                <a:ea typeface="Calibri"/>
                <a:cs typeface="Times New Roman"/>
              </a:rPr>
              <a:t>, приводящих к рискам на различных стадиях управления деятельностью в организации, которые в свою очередь «ставят препятствия» для достижения целей развития </a:t>
            </a:r>
            <a:r>
              <a:rPr lang="ru-RU" dirty="0">
                <a:latin typeface="Times New Roman"/>
                <a:ea typeface="Times New Roman"/>
                <a:cs typeface="Times New Roman"/>
              </a:rPr>
              <a:t>в основных направлениях планирования и они же будут определяющими в достижении готовности к «встрече» проявлений созревания национальной  технологической инициативы.</a:t>
            </a:r>
            <a:endParaRPr lang="ru-RU" sz="1800" dirty="0">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19</a:t>
            </a:fld>
            <a:endParaRPr lang="ru-RU"/>
          </a:p>
        </p:txBody>
      </p:sp>
    </p:spTree>
    <p:extLst>
      <p:ext uri="{BB962C8B-B14F-4D97-AF65-F5344CB8AC3E}">
        <p14:creationId xmlns:p14="http://schemas.microsoft.com/office/powerpoint/2010/main" val="3276522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Объект 2"/>
          <p:cNvSpPr>
            <a:spLocks noGrp="1"/>
          </p:cNvSpPr>
          <p:nvPr>
            <p:ph sz="quarter" idx="1"/>
          </p:nvPr>
        </p:nvSpPr>
        <p:spPr>
          <a:xfrm>
            <a:off x="323528" y="1600200"/>
            <a:ext cx="7920880" cy="4873752"/>
          </a:xfrm>
        </p:spPr>
        <p:txBody>
          <a:bodyPr/>
          <a:lstStyle/>
          <a:p>
            <a:pPr indent="449580" algn="just">
              <a:lnSpc>
                <a:spcPct val="115000"/>
              </a:lnSpc>
              <a:spcAft>
                <a:spcPts val="0"/>
              </a:spcAft>
            </a:pPr>
            <a:r>
              <a:rPr lang="ru-RU" dirty="0">
                <a:latin typeface="Times New Roman"/>
                <a:ea typeface="Calibri"/>
                <a:cs typeface="Times New Roman"/>
              </a:rPr>
              <a:t>Ближайшие годы могут быть </a:t>
            </a:r>
            <a:endParaRPr lang="ru-RU" dirty="0" smtClean="0">
              <a:latin typeface="Times New Roman"/>
              <a:ea typeface="Calibri"/>
              <a:cs typeface="Times New Roman"/>
            </a:endParaRPr>
          </a:p>
          <a:p>
            <a:pPr indent="0" algn="just">
              <a:lnSpc>
                <a:spcPct val="115000"/>
              </a:lnSpc>
              <a:spcAft>
                <a:spcPts val="0"/>
              </a:spcAft>
              <a:buNone/>
            </a:pPr>
            <a:r>
              <a:rPr lang="ru-RU" dirty="0" smtClean="0">
                <a:latin typeface="Times New Roman"/>
                <a:ea typeface="Calibri"/>
                <a:cs typeface="Times New Roman"/>
              </a:rPr>
              <a:t>связаны </a:t>
            </a:r>
            <a:r>
              <a:rPr lang="ru-RU" dirty="0">
                <a:latin typeface="Times New Roman"/>
                <a:ea typeface="Calibri"/>
                <a:cs typeface="Times New Roman"/>
              </a:rPr>
              <a:t>с появлением и </a:t>
            </a:r>
            <a:r>
              <a:rPr lang="ru-RU" dirty="0" smtClean="0">
                <a:latin typeface="Times New Roman"/>
                <a:ea typeface="Calibri"/>
                <a:cs typeface="Times New Roman"/>
              </a:rPr>
              <a:t>развитием</a:t>
            </a:r>
          </a:p>
          <a:p>
            <a:pPr indent="0" algn="just">
              <a:lnSpc>
                <a:spcPct val="115000"/>
              </a:lnSpc>
              <a:spcAft>
                <a:spcPts val="0"/>
              </a:spcAft>
              <a:buNone/>
            </a:pPr>
            <a:r>
              <a:rPr lang="ru-RU" dirty="0" smtClean="0">
                <a:latin typeface="Times New Roman"/>
                <a:ea typeface="Calibri"/>
                <a:cs typeface="Times New Roman"/>
              </a:rPr>
              <a:t>новых </a:t>
            </a:r>
            <a:r>
              <a:rPr lang="ru-RU" dirty="0">
                <a:latin typeface="Times New Roman"/>
                <a:ea typeface="Calibri"/>
                <a:cs typeface="Times New Roman"/>
              </a:rPr>
              <a:t>профессий. </a:t>
            </a:r>
            <a:r>
              <a:rPr lang="ru-RU" dirty="0" smtClean="0">
                <a:latin typeface="Times New Roman"/>
                <a:ea typeface="Calibri"/>
                <a:cs typeface="Times New Roman"/>
              </a:rPr>
              <a:t>По </a:t>
            </a:r>
            <a:r>
              <a:rPr lang="ru-RU" dirty="0">
                <a:latin typeface="Times New Roman"/>
                <a:ea typeface="Calibri"/>
                <a:cs typeface="Times New Roman"/>
              </a:rPr>
              <a:t>достаточно оптимистическим прогнозам на ближайшие 5-7 лет могут интенсивно развиваться следующие новые направления: компьютерная </a:t>
            </a:r>
            <a:r>
              <a:rPr lang="ru-RU" dirty="0" smtClean="0">
                <a:latin typeface="Times New Roman"/>
                <a:ea typeface="Calibri"/>
                <a:cs typeface="Times New Roman"/>
              </a:rPr>
              <a:t>лингвистика, </a:t>
            </a:r>
            <a:r>
              <a:rPr lang="ru-RU" dirty="0" err="1" smtClean="0">
                <a:latin typeface="Times New Roman"/>
                <a:ea typeface="Calibri"/>
                <a:cs typeface="Times New Roman"/>
              </a:rPr>
              <a:t>искусст</a:t>
            </a:r>
            <a:r>
              <a:rPr lang="ru-RU" dirty="0" smtClean="0">
                <a:latin typeface="Times New Roman"/>
                <a:ea typeface="Calibri"/>
                <a:cs typeface="Times New Roman"/>
              </a:rPr>
              <a:t>-венный </a:t>
            </a:r>
            <a:r>
              <a:rPr lang="ru-RU" dirty="0">
                <a:latin typeface="Times New Roman"/>
                <a:ea typeface="Calibri"/>
                <a:cs typeface="Times New Roman"/>
              </a:rPr>
              <a:t>интеллект, робототехника,  3D-проектирование,  облачные технологии,  «умные города»,  </a:t>
            </a:r>
            <a:r>
              <a:rPr lang="ru-RU" dirty="0" err="1" smtClean="0">
                <a:latin typeface="Times New Roman"/>
                <a:ea typeface="Calibri"/>
                <a:cs typeface="Times New Roman"/>
              </a:rPr>
              <a:t>биоинфор-матика</a:t>
            </a:r>
            <a:r>
              <a:rPr lang="ru-RU" dirty="0">
                <a:latin typeface="Times New Roman"/>
                <a:ea typeface="Calibri"/>
                <a:cs typeface="Times New Roman"/>
              </a:rPr>
              <a:t>, </a:t>
            </a:r>
            <a:r>
              <a:rPr lang="ru-RU" dirty="0" smtClean="0">
                <a:latin typeface="Times New Roman"/>
                <a:ea typeface="Calibri"/>
                <a:cs typeface="Times New Roman"/>
              </a:rPr>
              <a:t>интернет </a:t>
            </a:r>
            <a:r>
              <a:rPr lang="ru-RU" dirty="0">
                <a:latin typeface="Times New Roman"/>
                <a:ea typeface="Calibri"/>
                <a:cs typeface="Times New Roman"/>
              </a:rPr>
              <a:t>вещей, аналитика больших данных (</a:t>
            </a:r>
            <a:r>
              <a:rPr lang="ru-RU" dirty="0" err="1">
                <a:latin typeface="Times New Roman"/>
                <a:ea typeface="Calibri"/>
                <a:cs typeface="Times New Roman"/>
              </a:rPr>
              <a:t>data</a:t>
            </a:r>
            <a:r>
              <a:rPr lang="ru-RU" dirty="0">
                <a:latin typeface="Times New Roman"/>
                <a:ea typeface="Calibri"/>
                <a:cs typeface="Times New Roman"/>
              </a:rPr>
              <a:t> </a:t>
            </a:r>
            <a:r>
              <a:rPr lang="ru-RU" dirty="0" err="1">
                <a:latin typeface="Times New Roman"/>
                <a:ea typeface="Calibri"/>
                <a:cs typeface="Times New Roman"/>
              </a:rPr>
              <a:t>science</a:t>
            </a:r>
            <a:r>
              <a:rPr lang="ru-RU" dirty="0">
                <a:latin typeface="Times New Roman"/>
                <a:ea typeface="Calibri"/>
                <a:cs typeface="Times New Roman"/>
              </a:rPr>
              <a:t>), которые могут являться базой рождения Национальной Технологической инициативы. </a:t>
            </a:r>
            <a:endParaRPr lang="ru-RU" sz="1800" dirty="0">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2</a:t>
            </a:fld>
            <a:endParaRPr lang="ru-RU"/>
          </a:p>
        </p:txBody>
      </p:sp>
      <p:pic>
        <p:nvPicPr>
          <p:cNvPr id="2050" name="Picture 2" descr="Картинки по запросу Новые професс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4624"/>
            <a:ext cx="3384376" cy="253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80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7163" y="40166"/>
            <a:ext cx="2641341" cy="151216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Целеполагание как </a:t>
            </a:r>
            <a:br>
              <a:rPr lang="ru-RU" dirty="0" smtClean="0"/>
            </a:br>
            <a:r>
              <a:rPr lang="ru-RU" dirty="0" smtClean="0"/>
              <a:t>источник опасности и рисков</a:t>
            </a:r>
            <a:endParaRPr lang="ru-RU" dirty="0"/>
          </a:p>
        </p:txBody>
      </p:sp>
      <p:sp>
        <p:nvSpPr>
          <p:cNvPr id="3" name="Объект 2"/>
          <p:cNvSpPr>
            <a:spLocks noGrp="1"/>
          </p:cNvSpPr>
          <p:nvPr>
            <p:ph sz="quarter" idx="1"/>
          </p:nvPr>
        </p:nvSpPr>
        <p:spPr>
          <a:xfrm>
            <a:off x="457200" y="1412776"/>
            <a:ext cx="7467600" cy="5256584"/>
          </a:xfrm>
        </p:spPr>
        <p:txBody>
          <a:bodyPr>
            <a:noAutofit/>
          </a:bodyPr>
          <a:lstStyle/>
          <a:p>
            <a:pPr marL="342900" lvl="0" indent="-342900" algn="just">
              <a:lnSpc>
                <a:spcPct val="85000"/>
              </a:lnSpc>
              <a:spcAft>
                <a:spcPts val="0"/>
              </a:spcAft>
              <a:buFont typeface="+mj-lt"/>
              <a:buAutoNum type="arabicPeriod"/>
            </a:pPr>
            <a:r>
              <a:rPr lang="ru-RU" sz="1600" dirty="0">
                <a:latin typeface="Times New Roman" panose="02020603050405020304" pitchFamily="18" charset="0"/>
                <a:ea typeface="Times New Roman"/>
                <a:cs typeface="Times New Roman" panose="02020603050405020304" pitchFamily="18" charset="0"/>
              </a:rPr>
              <a:t>Целеполагание, при котором </a:t>
            </a:r>
            <a:r>
              <a:rPr lang="ru-RU" sz="1600" dirty="0" smtClean="0">
                <a:latin typeface="Times New Roman" panose="02020603050405020304" pitchFamily="18" charset="0"/>
                <a:ea typeface="Times New Roman"/>
                <a:cs typeface="Times New Roman" panose="02020603050405020304" pitchFamily="18" charset="0"/>
              </a:rPr>
              <a:t>достижение целей способствует </a:t>
            </a:r>
            <a:r>
              <a:rPr lang="ru-RU" sz="1600" dirty="0">
                <a:latin typeface="Times New Roman" panose="02020603050405020304" pitchFamily="18" charset="0"/>
                <a:ea typeface="Times New Roman"/>
                <a:cs typeface="Times New Roman" panose="02020603050405020304" pitchFamily="18" charset="0"/>
              </a:rPr>
              <a:t>устранению основных «проблем» организации в широком понимании. Они должны соответствовать требованиям </a:t>
            </a:r>
            <a:r>
              <a:rPr lang="en-US" sz="1600" dirty="0">
                <a:latin typeface="Times New Roman" panose="02020603050405020304" pitchFamily="18" charset="0"/>
                <a:ea typeface="Times New Roman"/>
                <a:cs typeface="Times New Roman" panose="02020603050405020304" pitchFamily="18" charset="0"/>
              </a:rPr>
              <a:t>SMART</a:t>
            </a:r>
            <a:r>
              <a:rPr lang="ru-RU" sz="1600" dirty="0">
                <a:latin typeface="Times New Roman" panose="02020603050405020304" pitchFamily="18" charset="0"/>
                <a:ea typeface="Times New Roman"/>
                <a:cs typeface="Times New Roman" panose="02020603050405020304" pitchFamily="18" charset="0"/>
              </a:rPr>
              <a:t>. Как показывает практика, не соответствие поставленных целей этим требованиям </a:t>
            </a:r>
            <a:r>
              <a:rPr lang="ru-RU" sz="1600" dirty="0" smtClean="0">
                <a:latin typeface="Times New Roman" panose="02020603050405020304" pitchFamily="18" charset="0"/>
                <a:ea typeface="Times New Roman"/>
                <a:cs typeface="Times New Roman" panose="02020603050405020304" pitchFamily="18" charset="0"/>
              </a:rPr>
              <a:t>и особенно замена целей средствами их достижения очень </a:t>
            </a:r>
            <a:r>
              <a:rPr lang="ru-RU" sz="1600" dirty="0">
                <a:latin typeface="Times New Roman" panose="02020603050405020304" pitchFamily="18" charset="0"/>
                <a:ea typeface="Times New Roman"/>
                <a:cs typeface="Times New Roman" panose="02020603050405020304" pitchFamily="18" charset="0"/>
              </a:rPr>
              <a:t>часто приводит к </a:t>
            </a:r>
            <a:r>
              <a:rPr lang="ru-RU" sz="1600" dirty="0" smtClean="0">
                <a:latin typeface="Times New Roman" panose="02020603050405020304" pitchFamily="18" charset="0"/>
                <a:ea typeface="Times New Roman"/>
                <a:cs typeface="Times New Roman" panose="02020603050405020304" pitchFamily="18" charset="0"/>
              </a:rPr>
              <a:t>не достижению целей.    </a:t>
            </a:r>
            <a:endParaRPr lang="ru-RU" sz="1600" dirty="0">
              <a:latin typeface="Times New Roman" panose="02020603050405020304" pitchFamily="18" charset="0"/>
              <a:cs typeface="Times New Roman" panose="02020603050405020304" pitchFamily="18" charset="0"/>
            </a:endParaRPr>
          </a:p>
          <a:p>
            <a:pPr indent="179705" algn="just">
              <a:lnSpc>
                <a:spcPct val="85000"/>
              </a:lnSpc>
              <a:spcAft>
                <a:spcPts val="0"/>
              </a:spcAft>
            </a:pPr>
            <a:r>
              <a:rPr lang="ru-RU" sz="1800" dirty="0" smtClean="0">
                <a:solidFill>
                  <a:srgbClr val="FF0000"/>
                </a:solidFill>
                <a:latin typeface="Times New Roman" panose="02020603050405020304" pitchFamily="18" charset="0"/>
                <a:ea typeface="+mj-ea"/>
                <a:cs typeface="Times New Roman" panose="02020603050405020304" pitchFamily="18" charset="0"/>
              </a:rPr>
              <a:t>Установить </a:t>
            </a:r>
            <a:r>
              <a:rPr lang="ru-RU" sz="1800" dirty="0">
                <a:solidFill>
                  <a:srgbClr val="FF0000"/>
                </a:solidFill>
                <a:latin typeface="Times New Roman" panose="02020603050405020304" pitchFamily="18" charset="0"/>
                <a:ea typeface="+mj-ea"/>
                <a:cs typeface="Times New Roman" panose="02020603050405020304" pitchFamily="18" charset="0"/>
              </a:rPr>
              <a:t>правильную цель важнее, чем найти наилучшее решение проблемы. Не самое лучшее решение все-таки ведет к цели пусть не оптимальным способом. Выбор же неправильной цели приводит нередко не столько к решению самой проблемы, сколько к появлению новых проблем</a:t>
            </a:r>
            <a:endParaRPr lang="ru-RU" sz="1800" dirty="0">
              <a:solidFill>
                <a:srgbClr val="FF0000"/>
              </a:solidFill>
              <a:latin typeface="Times New Roman" panose="02020603050405020304" pitchFamily="18" charset="0"/>
              <a:cs typeface="Times New Roman" panose="02020603050405020304" pitchFamily="18" charset="0"/>
            </a:endParaRPr>
          </a:p>
          <a:p>
            <a:pPr indent="179705" algn="just">
              <a:lnSpc>
                <a:spcPct val="85000"/>
              </a:lnSpc>
              <a:spcAft>
                <a:spcPts val="0"/>
              </a:spcAft>
            </a:pPr>
            <a:r>
              <a:rPr lang="ru-RU" sz="1800" dirty="0">
                <a:solidFill>
                  <a:srgbClr val="0070C0"/>
                </a:solidFill>
                <a:latin typeface="Times New Roman" panose="02020603050405020304" pitchFamily="18" charset="0"/>
                <a:ea typeface="Times New Roman"/>
                <a:cs typeface="Times New Roman" panose="02020603050405020304" pitchFamily="18" charset="0"/>
              </a:rPr>
              <a:t>Опасности появления ошибок в целеполагании приведут к рискам не достижения цели при планировании и </a:t>
            </a:r>
            <a:r>
              <a:rPr lang="ru-RU" sz="1800" dirty="0" smtClean="0">
                <a:solidFill>
                  <a:srgbClr val="0070C0"/>
                </a:solidFill>
                <a:latin typeface="Times New Roman" panose="02020603050405020304" pitchFamily="18" charset="0"/>
                <a:ea typeface="Times New Roman"/>
                <a:cs typeface="Times New Roman" panose="02020603050405020304" pitchFamily="18" charset="0"/>
              </a:rPr>
              <a:t>управлении. Уровень </a:t>
            </a:r>
            <a:r>
              <a:rPr lang="ru-RU" sz="1800" dirty="0">
                <a:solidFill>
                  <a:srgbClr val="0070C0"/>
                </a:solidFill>
                <a:latin typeface="Times New Roman" panose="02020603050405020304" pitchFamily="18" charset="0"/>
                <a:ea typeface="Times New Roman"/>
                <a:cs typeface="Times New Roman" panose="02020603050405020304" pitchFamily="18" charset="0"/>
              </a:rPr>
              <a:t>не достижения плановых значений зависит от уровня риска.</a:t>
            </a:r>
            <a:endParaRPr lang="ru-RU" sz="1800" dirty="0">
              <a:solidFill>
                <a:srgbClr val="0070C0"/>
              </a:solidFill>
              <a:latin typeface="Times New Roman" panose="02020603050405020304" pitchFamily="18" charset="0"/>
              <a:cs typeface="Times New Roman" panose="02020603050405020304" pitchFamily="18" charset="0"/>
            </a:endParaRPr>
          </a:p>
          <a:p>
            <a:pPr indent="179705" algn="just">
              <a:lnSpc>
                <a:spcPct val="85000"/>
              </a:lnSpc>
              <a:spcAft>
                <a:spcPts val="0"/>
              </a:spcAft>
            </a:pPr>
            <a:r>
              <a:rPr lang="ru-RU" sz="1800" dirty="0">
                <a:solidFill>
                  <a:srgbClr val="C00000"/>
                </a:solidFill>
                <a:latin typeface="Times New Roman" panose="02020603050405020304" pitchFamily="18" charset="0"/>
                <a:cs typeface="Times New Roman" panose="02020603050405020304" pitchFamily="18" charset="0"/>
              </a:rPr>
              <a:t>Главная трудность выявления цели связана с тем фактом, что цели являются как бы антиподом проблемы. </a:t>
            </a:r>
            <a:r>
              <a:rPr lang="ru-RU" sz="1800" dirty="0" smtClean="0">
                <a:solidFill>
                  <a:srgbClr val="C00000"/>
                </a:solidFill>
                <a:latin typeface="Times New Roman" panose="02020603050405020304" pitchFamily="18" charset="0"/>
                <a:cs typeface="Times New Roman" panose="02020603050405020304" pitchFamily="18" charset="0"/>
              </a:rPr>
              <a:t>Именно </a:t>
            </a:r>
            <a:r>
              <a:rPr lang="ru-RU" sz="1800" dirty="0">
                <a:solidFill>
                  <a:srgbClr val="C00000"/>
                </a:solidFill>
                <a:latin typeface="Times New Roman" panose="02020603050405020304" pitchFamily="18" charset="0"/>
                <a:cs typeface="Times New Roman" panose="02020603050405020304" pitchFamily="18" charset="0"/>
              </a:rPr>
              <a:t>здесь появляется опасность неверного формулирования цели, достижение которой не будет способствовать решению имеющейся проблемы. </a:t>
            </a:r>
            <a:endParaRPr lang="ru-RU" sz="1800" dirty="0" smtClean="0">
              <a:solidFill>
                <a:srgbClr val="C00000"/>
              </a:solidFill>
              <a:latin typeface="Times New Roman" panose="02020603050405020304" pitchFamily="18" charset="0"/>
              <a:cs typeface="Times New Roman" panose="02020603050405020304" pitchFamily="18" charset="0"/>
            </a:endParaRPr>
          </a:p>
          <a:p>
            <a:pPr indent="179705" algn="just">
              <a:lnSpc>
                <a:spcPct val="85000"/>
              </a:lnSpc>
              <a:spcAft>
                <a:spcPts val="0"/>
              </a:spcAft>
            </a:pPr>
            <a:r>
              <a:rPr lang="ru-RU" sz="1800" dirty="0" smtClean="0">
                <a:solidFill>
                  <a:srgbClr val="7030A0"/>
                </a:solidFill>
                <a:latin typeface="Times New Roman" panose="02020603050405020304" pitchFamily="18" charset="0"/>
                <a:ea typeface="+mj-ea"/>
                <a:cs typeface="Times New Roman" panose="02020603050405020304" pitchFamily="18" charset="0"/>
              </a:rPr>
              <a:t>Ясно</a:t>
            </a:r>
            <a:r>
              <a:rPr lang="ru-RU" sz="1800" dirty="0">
                <a:solidFill>
                  <a:srgbClr val="7030A0"/>
                </a:solidFill>
                <a:latin typeface="Times New Roman" panose="02020603050405020304" pitchFamily="18" charset="0"/>
                <a:ea typeface="+mj-ea"/>
                <a:cs typeface="Times New Roman" panose="02020603050405020304" pitchFamily="18" charset="0"/>
              </a:rPr>
              <a:t>, что существующая опасность подмены цели приведет к риску не решения поставленных задач. Все эти опасности целеполагания приводят </a:t>
            </a:r>
            <a:r>
              <a:rPr lang="ru-RU" sz="1800" dirty="0" smtClean="0">
                <a:solidFill>
                  <a:srgbClr val="7030A0"/>
                </a:solidFill>
                <a:latin typeface="Times New Roman" panose="02020603050405020304" pitchFamily="18" charset="0"/>
                <a:ea typeface="+mj-ea"/>
                <a:cs typeface="Times New Roman" panose="02020603050405020304" pitchFamily="18" charset="0"/>
              </a:rPr>
              <a:t>к </a:t>
            </a:r>
            <a:r>
              <a:rPr lang="ru-RU" sz="1800" dirty="0">
                <a:solidFill>
                  <a:srgbClr val="7030A0"/>
                </a:solidFill>
                <a:latin typeface="Times New Roman" panose="02020603050405020304" pitchFamily="18" charset="0"/>
                <a:ea typeface="+mj-ea"/>
                <a:cs typeface="Times New Roman" panose="02020603050405020304" pitchFamily="18" charset="0"/>
              </a:rPr>
              <a:t>появлению новых проблем в развитии организации.</a:t>
            </a:r>
            <a:endParaRPr lang="ru-RU" sz="1800" dirty="0">
              <a:solidFill>
                <a:srgbClr val="7030A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5"/>
          </p:nvPr>
        </p:nvSpPr>
        <p:spPr/>
        <p:txBody>
          <a:bodyPr/>
          <a:lstStyle/>
          <a:p>
            <a:fld id="{9909D3B4-13DE-4958-87B4-2D570E9B2423}" type="slidenum">
              <a:rPr lang="ru-RU" smtClean="0"/>
              <a:t>20</a:t>
            </a:fld>
            <a:endParaRPr lang="ru-RU"/>
          </a:p>
        </p:txBody>
      </p:sp>
      <p:sp>
        <p:nvSpPr>
          <p:cNvPr id="5" name="AutoShape 2" descr="Картинки по запросу Целеполага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Картинки по запросу Целеполагани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Картинки по запросу Целеполагани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852364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7467600" cy="1143000"/>
          </a:xfrm>
        </p:spPr>
        <p:txBody>
          <a:bodyPr>
            <a:noAutofit/>
          </a:bodyPr>
          <a:lstStyle/>
          <a:p>
            <a:r>
              <a:rPr lang="ru-RU" sz="3200" dirty="0">
                <a:latin typeface="Times New Roman" panose="02020603050405020304" pitchFamily="18" charset="0"/>
                <a:ea typeface="Times New Roman"/>
                <a:cs typeface="Times New Roman" panose="02020603050405020304" pitchFamily="18" charset="0"/>
              </a:rPr>
              <a:t>Оценка текущего состояния движения организации к целям </a:t>
            </a:r>
            <a:r>
              <a:rPr lang="ru-RU" sz="3200" dirty="0" smtClean="0">
                <a:solidFill>
                  <a:srgbClr val="575F6D"/>
                </a:solidFill>
                <a:latin typeface="Times New Roman" panose="02020603050405020304" pitchFamily="18" charset="0"/>
                <a:cs typeface="Times New Roman" panose="02020603050405020304" pitchFamily="18" charset="0"/>
              </a:rPr>
              <a:t>как </a:t>
            </a:r>
            <a:r>
              <a:rPr lang="ru-RU" sz="3200" dirty="0">
                <a:solidFill>
                  <a:srgbClr val="575F6D"/>
                </a:solidFill>
                <a:latin typeface="Times New Roman" panose="02020603050405020304" pitchFamily="18" charset="0"/>
                <a:cs typeface="Times New Roman" panose="02020603050405020304" pitchFamily="18" charset="0"/>
              </a:rPr>
              <a:t>источник опасности и рисков</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95536" y="1484784"/>
            <a:ext cx="7467600" cy="4873752"/>
          </a:xfrm>
        </p:spPr>
        <p:txBody>
          <a:bodyPr>
            <a:normAutofit fontScale="92500" lnSpcReduction="20000"/>
          </a:bodyPr>
          <a:lstStyle/>
          <a:p>
            <a:pPr marL="0" lvl="0" indent="0" algn="just">
              <a:spcAft>
                <a:spcPts val="0"/>
              </a:spcAft>
              <a:buNone/>
            </a:pPr>
            <a:r>
              <a:rPr lang="ru-RU" dirty="0" smtClean="0">
                <a:latin typeface="Times New Roman"/>
                <a:ea typeface="Times New Roman"/>
              </a:rPr>
              <a:t>К </a:t>
            </a:r>
            <a:r>
              <a:rPr lang="ru-RU" dirty="0">
                <a:latin typeface="Times New Roman"/>
                <a:ea typeface="Times New Roman"/>
              </a:rPr>
              <a:t>опасностям в данном случае относится прежде всего случайность такой оценки, которую часто считают детерминированной величиной, не используя доверительные интервалы оцениваемых величин с определенной вероятностью, использование некорректного усреднения случайных величин с несимметричным законом распределения, некорректно организованных выборочных измерений параметров процессов в системе управления и т.п. Все это обусловлено принципиально неустранимой вариабельностью процессов деятельности организации, которая при единичных (точечных) измерениях может дать ошибки, достигающие десятков процентов. Последующие управленческие решения будут при этом основаны на ошибочных оценках текущего состояния движения к цели и, следовательно, возникает риск неверных управленческих решений. </a:t>
            </a:r>
            <a:endParaRPr lang="ru-RU" dirty="0"/>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21</a:t>
            </a:fld>
            <a:endParaRPr lang="ru-RU"/>
          </a:p>
        </p:txBody>
      </p:sp>
      <p:pic>
        <p:nvPicPr>
          <p:cNvPr id="21506" name="Picture 2" descr="Картинки по запросу Текущее состояние движ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5652252"/>
            <a:ext cx="45720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609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075240" cy="508918"/>
          </a:xfrm>
        </p:spPr>
        <p:txBody>
          <a:bodyPr>
            <a:noAutofit/>
          </a:bodyPr>
          <a:lstStyle/>
          <a:p>
            <a:r>
              <a:rPr lang="ru-RU" sz="2800" dirty="0">
                <a:latin typeface="Times New Roman"/>
                <a:ea typeface="Times New Roman"/>
              </a:rPr>
              <a:t>Рассмотрим весьма </a:t>
            </a:r>
            <a:r>
              <a:rPr lang="ru-RU" sz="2800" dirty="0" smtClean="0">
                <a:latin typeface="Times New Roman"/>
                <a:ea typeface="Times New Roman"/>
              </a:rPr>
              <a:t/>
            </a:r>
            <a:br>
              <a:rPr lang="ru-RU" sz="2800" dirty="0" smtClean="0">
                <a:latin typeface="Times New Roman"/>
                <a:ea typeface="Times New Roman"/>
              </a:rPr>
            </a:br>
            <a:r>
              <a:rPr lang="ru-RU" sz="2800" dirty="0" smtClean="0">
                <a:latin typeface="Times New Roman"/>
                <a:ea typeface="Times New Roman"/>
              </a:rPr>
              <a:t>распространенный </a:t>
            </a:r>
            <a:r>
              <a:rPr lang="ru-RU" sz="2800" dirty="0">
                <a:latin typeface="Times New Roman"/>
                <a:ea typeface="Times New Roman"/>
              </a:rPr>
              <a:t>пример</a:t>
            </a:r>
            <a:endParaRPr lang="ru-RU" sz="2800" dirty="0"/>
          </a:p>
        </p:txBody>
      </p:sp>
      <p:sp>
        <p:nvSpPr>
          <p:cNvPr id="3" name="Объект 2"/>
          <p:cNvSpPr>
            <a:spLocks noGrp="1"/>
          </p:cNvSpPr>
          <p:nvPr>
            <p:ph sz="quarter" idx="1"/>
          </p:nvPr>
        </p:nvSpPr>
        <p:spPr>
          <a:xfrm>
            <a:off x="251520" y="1052736"/>
            <a:ext cx="8136904" cy="5616624"/>
          </a:xfrm>
        </p:spPr>
        <p:txBody>
          <a:bodyPr>
            <a:normAutofit fontScale="47500" lnSpcReduction="20000"/>
          </a:bodyPr>
          <a:lstStyle/>
          <a:p>
            <a:pPr indent="0" algn="just">
              <a:lnSpc>
                <a:spcPct val="120000"/>
              </a:lnSpc>
              <a:spcAft>
                <a:spcPts val="0"/>
              </a:spcAft>
              <a:buNone/>
            </a:pPr>
            <a:r>
              <a:rPr lang="ru-RU" sz="3500" dirty="0" smtClean="0">
                <a:latin typeface="Times New Roman" panose="02020603050405020304" pitchFamily="18" charset="0"/>
                <a:ea typeface="Times New Roman"/>
                <a:cs typeface="Times New Roman" panose="02020603050405020304" pitchFamily="18" charset="0"/>
              </a:rPr>
              <a:t>	Руководитель </a:t>
            </a:r>
            <a:r>
              <a:rPr lang="ru-RU" sz="3500" dirty="0">
                <a:latin typeface="Times New Roman" panose="02020603050405020304" pitchFamily="18" charset="0"/>
                <a:ea typeface="Times New Roman"/>
                <a:cs typeface="Times New Roman" panose="02020603050405020304" pitchFamily="18" charset="0"/>
              </a:rPr>
              <a:t>по персоналу рассматривает итоги </a:t>
            </a:r>
            <a:r>
              <a:rPr lang="ru-RU" sz="3500" dirty="0" smtClean="0">
                <a:latin typeface="Times New Roman" panose="02020603050405020304" pitchFamily="18" charset="0"/>
                <a:ea typeface="Times New Roman"/>
                <a:cs typeface="Times New Roman" panose="02020603050405020304" pitchFamily="18" charset="0"/>
              </a:rPr>
              <a:t>ПК или ПП </a:t>
            </a:r>
          </a:p>
          <a:p>
            <a:pPr indent="0" algn="just">
              <a:lnSpc>
                <a:spcPct val="120000"/>
              </a:lnSpc>
              <a:spcAft>
                <a:spcPts val="0"/>
              </a:spcAft>
              <a:buNone/>
            </a:pPr>
            <a:r>
              <a:rPr lang="ru-RU" sz="3500" dirty="0" smtClean="0">
                <a:latin typeface="Times New Roman" panose="02020603050405020304" pitchFamily="18" charset="0"/>
                <a:ea typeface="Times New Roman"/>
                <a:cs typeface="Times New Roman" panose="02020603050405020304" pitchFamily="18" charset="0"/>
              </a:rPr>
              <a:t>персонала</a:t>
            </a:r>
            <a:r>
              <a:rPr lang="ru-RU" sz="3500" dirty="0">
                <a:latin typeface="Times New Roman" panose="02020603050405020304" pitchFamily="18" charset="0"/>
                <a:ea typeface="Times New Roman"/>
                <a:cs typeface="Times New Roman" panose="02020603050405020304" pitchFamily="18" charset="0"/>
              </a:rPr>
              <a:t>, для чего использует бальные оценки (как в средней </a:t>
            </a:r>
            <a:endParaRPr lang="ru-RU" sz="3500" dirty="0" smtClean="0">
              <a:latin typeface="Times New Roman" panose="02020603050405020304" pitchFamily="18" charset="0"/>
              <a:ea typeface="Times New Roman"/>
              <a:cs typeface="Times New Roman" panose="02020603050405020304" pitchFamily="18" charset="0"/>
            </a:endParaRPr>
          </a:p>
          <a:p>
            <a:pPr indent="0" algn="just">
              <a:lnSpc>
                <a:spcPct val="120000"/>
              </a:lnSpc>
              <a:spcAft>
                <a:spcPts val="0"/>
              </a:spcAft>
              <a:buNone/>
            </a:pPr>
            <a:r>
              <a:rPr lang="ru-RU" sz="3500" dirty="0" smtClean="0">
                <a:latin typeface="Times New Roman" panose="02020603050405020304" pitchFamily="18" charset="0"/>
                <a:ea typeface="Times New Roman"/>
                <a:cs typeface="Times New Roman" panose="02020603050405020304" pitchFamily="18" charset="0"/>
              </a:rPr>
              <a:t>школе</a:t>
            </a:r>
            <a:r>
              <a:rPr lang="ru-RU" sz="3500" dirty="0">
                <a:latin typeface="Times New Roman" panose="02020603050405020304" pitchFamily="18" charset="0"/>
                <a:ea typeface="Times New Roman"/>
                <a:cs typeface="Times New Roman" panose="02020603050405020304" pitchFamily="18" charset="0"/>
              </a:rPr>
              <a:t>). В этом случае опасностью может являться некомпетентность «управленцев», которые решили, что средняя оценка (3,60) в этом году хуже чем оценка в прошлом году (3,85) и приняли соответствующее «управленческое решение» - считать, что образовательная организация (ОО-1) в этом году работает </a:t>
            </a:r>
            <a:r>
              <a:rPr lang="ru-RU" sz="3500" dirty="0" smtClean="0">
                <a:latin typeface="Times New Roman" panose="02020603050405020304" pitchFamily="18" charset="0"/>
                <a:ea typeface="Times New Roman"/>
                <a:cs typeface="Times New Roman" panose="02020603050405020304" pitchFamily="18" charset="0"/>
              </a:rPr>
              <a:t>хуже, </a:t>
            </a:r>
            <a:r>
              <a:rPr lang="ru-RU" sz="3500" dirty="0">
                <a:latin typeface="Times New Roman" panose="02020603050405020304" pitchFamily="18" charset="0"/>
                <a:ea typeface="Times New Roman"/>
                <a:cs typeface="Times New Roman" panose="02020603050405020304" pitchFamily="18" charset="0"/>
              </a:rPr>
              <a:t>чем ОО-2 в прошлом году с вытекающим из этого решения материальным и моральным поощрением. Но с учетом реально существующей неоднородности обученных сотрудников и случайности оценок (оказалось, что истинные значения оценок имеют доверительные интервалы соответственно 3,60±0,6 и 3.85±0,3) такой вывод сделать нельзя, эти средние значения с высокой вероятностью  различаются случайно.  Способ мотивации образовательной организации «работать лучше» не сработает, если не сказать больше – сработает «наоборот», т.е. в пользу обучающего хуже. </a:t>
            </a:r>
            <a:endParaRPr lang="ru-RU" sz="3500" dirty="0">
              <a:latin typeface="Times New Roman" panose="02020603050405020304" pitchFamily="18" charset="0"/>
              <a:cs typeface="Times New Roman" panose="02020603050405020304" pitchFamily="18" charset="0"/>
            </a:endParaRPr>
          </a:p>
          <a:p>
            <a:pPr indent="0" algn="just">
              <a:lnSpc>
                <a:spcPct val="120000"/>
              </a:lnSpc>
              <a:spcAft>
                <a:spcPts val="0"/>
              </a:spcAft>
              <a:buNone/>
            </a:pPr>
            <a:r>
              <a:rPr lang="ru-RU" sz="3500" dirty="0" smtClean="0">
                <a:latin typeface="Times New Roman" panose="02020603050405020304" pitchFamily="18" charset="0"/>
                <a:ea typeface="Times New Roman"/>
                <a:cs typeface="Times New Roman" panose="02020603050405020304" pitchFamily="18" charset="0"/>
              </a:rPr>
              <a:t>	</a:t>
            </a:r>
            <a:r>
              <a:rPr lang="ru-RU" sz="3500" dirty="0" smtClean="0">
                <a:solidFill>
                  <a:srgbClr val="000000"/>
                </a:solidFill>
                <a:latin typeface="Times New Roman" panose="02020603050405020304" pitchFamily="18" charset="0"/>
                <a:ea typeface="+mj-ea"/>
                <a:cs typeface="Times New Roman" panose="02020603050405020304" pitchFamily="18" charset="0"/>
              </a:rPr>
              <a:t>Даже </a:t>
            </a:r>
            <a:r>
              <a:rPr lang="ru-RU" sz="3500" dirty="0">
                <a:solidFill>
                  <a:srgbClr val="000000"/>
                </a:solidFill>
                <a:latin typeface="Times New Roman" panose="02020603050405020304" pitchFamily="18" charset="0"/>
                <a:ea typeface="+mj-ea"/>
                <a:cs typeface="Times New Roman" panose="02020603050405020304" pitchFamily="18" charset="0"/>
              </a:rPr>
              <a:t>на этом примере ясно, что отсутствие необходимых компетенций «управленческого звена» при оценке качества обучения вызовет риски не достижения поставленной задачи обеспечить рост качества подготовки сотрудников предприятия, что в свою очередь задержит «наступление Новой Технологической Инициативы» на предприятии.</a:t>
            </a:r>
            <a:endParaRPr lang="ru-RU" sz="3500" dirty="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22</a:t>
            </a:fld>
            <a:endParaRPr lang="ru-RU"/>
          </a:p>
        </p:txBody>
      </p:sp>
      <p:pic>
        <p:nvPicPr>
          <p:cNvPr id="22530" name="Picture 2" descr="Картинки по запросу Приме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16632"/>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922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7467600" cy="1143000"/>
          </a:xfrm>
        </p:spPr>
        <p:txBody>
          <a:bodyPr>
            <a:normAutofit fontScale="90000"/>
          </a:bodyPr>
          <a:lstStyle/>
          <a:p>
            <a:pPr>
              <a:lnSpc>
                <a:spcPct val="85000"/>
              </a:lnSpc>
            </a:pPr>
            <a:r>
              <a:rPr lang="ru-RU" dirty="0">
                <a:latin typeface="Times New Roman"/>
                <a:ea typeface="Times New Roman"/>
              </a:rPr>
              <a:t>Формирование управленческого решения, обеспечивающего переход от текущего состояния в </a:t>
            </a:r>
            <a:r>
              <a:rPr lang="ru-RU" dirty="0" smtClean="0">
                <a:latin typeface="Times New Roman"/>
                <a:ea typeface="Times New Roman"/>
              </a:rPr>
              <a:t>желаемое, как источник опасности и рисков</a:t>
            </a:r>
            <a:endParaRPr lang="ru-RU" dirty="0"/>
          </a:p>
        </p:txBody>
      </p:sp>
      <p:sp>
        <p:nvSpPr>
          <p:cNvPr id="3" name="Объект 2"/>
          <p:cNvSpPr>
            <a:spLocks noGrp="1"/>
          </p:cNvSpPr>
          <p:nvPr>
            <p:ph sz="quarter" idx="1"/>
          </p:nvPr>
        </p:nvSpPr>
        <p:spPr>
          <a:xfrm>
            <a:off x="467544" y="1844824"/>
            <a:ext cx="7467600" cy="4873752"/>
          </a:xfrm>
        </p:spPr>
        <p:txBody>
          <a:bodyPr>
            <a:normAutofit fontScale="85000" lnSpcReduction="20000"/>
          </a:bodyPr>
          <a:lstStyle/>
          <a:p>
            <a:pPr indent="450215" algn="just">
              <a:spcAft>
                <a:spcPts val="0"/>
              </a:spcAft>
            </a:pPr>
            <a:r>
              <a:rPr lang="ru-RU" dirty="0" smtClean="0">
                <a:latin typeface="Times New Roman"/>
                <a:ea typeface="Times New Roman"/>
              </a:rPr>
              <a:t>Опасности </a:t>
            </a:r>
            <a:r>
              <a:rPr lang="ru-RU" dirty="0">
                <a:latin typeface="Times New Roman"/>
                <a:ea typeface="Times New Roman"/>
              </a:rPr>
              <a:t>на данном этапе управления могут быть обусловлены используемыми технологиями принятия управленческих решений в условиях непредсказуемости ситуации недостаточностью компетенций Лиц, Принимающих Решения (ЛПР). Экспертные оценки решений могут быть неверны в силу неправильного подбора экспертов, технологии организации формирования решения (например, отбрасывание оригинальных не поддержанных большинством предложений, которые могут в себе содержать новое нетрадиционное решение, с усреднением оставшихся «единообразных, типовых» предложений; проявление административно-командного управления со значительным преобладанием позиции высшего руководства и т.д.) </a:t>
            </a:r>
            <a:endParaRPr lang="ru-RU" dirty="0"/>
          </a:p>
          <a:p>
            <a:pPr indent="450215" algn="just">
              <a:spcAft>
                <a:spcPts val="0"/>
              </a:spcAft>
            </a:pPr>
            <a:r>
              <a:rPr lang="ru-RU" dirty="0">
                <a:latin typeface="Times New Roman"/>
                <a:ea typeface="Times New Roman"/>
              </a:rPr>
              <a:t>Ошибки в принятии управленческих решений (опасность – формирование неверного решения) приведут к риску не достижения цели при планировании и управлении качеством повышения квалификации персонала своей организации, и как следствие, к не обеспечению готовности «к реализации Национальной технологической инициативы».</a:t>
            </a:r>
            <a:endParaRPr lang="ru-RU" dirty="0"/>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23</a:t>
            </a:fld>
            <a:endParaRPr lang="ru-RU"/>
          </a:p>
        </p:txBody>
      </p:sp>
      <p:pic>
        <p:nvPicPr>
          <p:cNvPr id="23554" name="Picture 2" descr="Картинки по запросу Перехо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0"/>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32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797" y="465138"/>
            <a:ext cx="7467600" cy="1143000"/>
          </a:xfrm>
        </p:spPr>
        <p:txBody>
          <a:bodyPr>
            <a:normAutofit fontScale="90000"/>
          </a:bodyPr>
          <a:lstStyle/>
          <a:p>
            <a:pPr>
              <a:lnSpc>
                <a:spcPct val="90000"/>
              </a:lnSpc>
            </a:pPr>
            <a:r>
              <a:rPr lang="ru-RU" dirty="0">
                <a:latin typeface="Times New Roman"/>
                <a:ea typeface="Times New Roman"/>
              </a:rPr>
              <a:t>Оценка управляемости </a:t>
            </a:r>
            <a:r>
              <a:rPr lang="ru-RU" dirty="0" smtClean="0">
                <a:latin typeface="Times New Roman"/>
                <a:ea typeface="Times New Roman"/>
              </a:rPr>
              <a:t>процессов</a:t>
            </a:r>
            <a:br>
              <a:rPr lang="ru-RU" dirty="0" smtClean="0">
                <a:latin typeface="Times New Roman"/>
                <a:ea typeface="Times New Roman"/>
              </a:rPr>
            </a:br>
            <a:r>
              <a:rPr lang="ru-RU" dirty="0" smtClean="0">
                <a:latin typeface="Times New Roman"/>
                <a:ea typeface="Times New Roman"/>
              </a:rPr>
              <a:t> развития как источник опасности и рисков</a:t>
            </a:r>
            <a:endParaRPr lang="ru-RU" dirty="0"/>
          </a:p>
        </p:txBody>
      </p:sp>
      <p:sp>
        <p:nvSpPr>
          <p:cNvPr id="3" name="Объект 2"/>
          <p:cNvSpPr>
            <a:spLocks noGrp="1"/>
          </p:cNvSpPr>
          <p:nvPr>
            <p:ph sz="quarter" idx="1"/>
          </p:nvPr>
        </p:nvSpPr>
        <p:spPr/>
        <p:txBody>
          <a:bodyPr>
            <a:normAutofit fontScale="85000" lnSpcReduction="20000"/>
          </a:bodyPr>
          <a:lstStyle/>
          <a:p>
            <a:pPr lvl="0" algn="just">
              <a:spcAft>
                <a:spcPts val="0"/>
              </a:spcAft>
              <a:buFont typeface="Courier New" panose="02070309020205020404" pitchFamily="49" charset="0"/>
              <a:buChar char="o"/>
            </a:pPr>
            <a:r>
              <a:rPr lang="ru-RU" dirty="0" smtClean="0">
                <a:latin typeface="Times New Roman"/>
                <a:ea typeface="Times New Roman"/>
              </a:rPr>
              <a:t>Воздействие </a:t>
            </a:r>
            <a:r>
              <a:rPr lang="ru-RU" dirty="0">
                <a:latin typeface="Times New Roman"/>
                <a:ea typeface="Times New Roman"/>
              </a:rPr>
              <a:t>на процессы организации </a:t>
            </a:r>
            <a:r>
              <a:rPr lang="ru-RU" dirty="0" smtClean="0">
                <a:latin typeface="Times New Roman"/>
                <a:ea typeface="Times New Roman"/>
              </a:rPr>
              <a:t>часто </a:t>
            </a:r>
            <a:r>
              <a:rPr lang="ru-RU" dirty="0">
                <a:latin typeface="Times New Roman"/>
                <a:ea typeface="Times New Roman"/>
              </a:rPr>
              <a:t>очень трудно обосновать с содержательной точки зрения, особенно когда это связано со значительной долей случайного непредсказуемого характера влияния ресурсов управления (например, мотивация персонала, способности работников, эффективность управленческих решений и пр.). </a:t>
            </a:r>
            <a:endParaRPr lang="ru-RU" dirty="0"/>
          </a:p>
          <a:p>
            <a:pPr algn="just">
              <a:lnSpc>
                <a:spcPct val="115000"/>
              </a:lnSpc>
              <a:spcAft>
                <a:spcPts val="0"/>
              </a:spcAft>
            </a:pPr>
            <a:r>
              <a:rPr lang="ru-RU" dirty="0">
                <a:latin typeface="Times New Roman"/>
                <a:ea typeface="Calibri"/>
                <a:cs typeface="Times New Roman"/>
              </a:rPr>
              <a:t>В </a:t>
            </a:r>
            <a:r>
              <a:rPr lang="ru-RU" dirty="0" smtClean="0">
                <a:latin typeface="Times New Roman"/>
                <a:ea typeface="Calibri"/>
                <a:cs typeface="Times New Roman"/>
              </a:rPr>
              <a:t>приведенных примерах </a:t>
            </a:r>
            <a:r>
              <a:rPr lang="ru-RU" dirty="0">
                <a:latin typeface="Times New Roman"/>
                <a:ea typeface="Calibri"/>
                <a:cs typeface="Times New Roman"/>
              </a:rPr>
              <a:t>анализ появления возможных потенциальных опасностей проведен на эвристической </a:t>
            </a:r>
            <a:r>
              <a:rPr lang="ru-RU" dirty="0" smtClean="0">
                <a:latin typeface="Times New Roman"/>
                <a:ea typeface="Calibri"/>
                <a:cs typeface="Times New Roman"/>
              </a:rPr>
              <a:t>экспертной базе</a:t>
            </a:r>
            <a:r>
              <a:rPr lang="ru-RU" dirty="0">
                <a:latin typeface="Times New Roman"/>
                <a:ea typeface="Calibri"/>
                <a:cs typeface="Times New Roman"/>
              </a:rPr>
              <a:t>, хотя имеется ряд методов, часть из которых детально раскрыта в Приложении к международному стандарту по управлению рисками </a:t>
            </a:r>
            <a:r>
              <a:rPr lang="en-US" dirty="0">
                <a:latin typeface="Times New Roman"/>
                <a:ea typeface="Calibri"/>
                <a:cs typeface="Times New Roman"/>
              </a:rPr>
              <a:t>ISO</a:t>
            </a:r>
            <a:r>
              <a:rPr lang="ru-RU" dirty="0">
                <a:latin typeface="Times New Roman"/>
                <a:ea typeface="Calibri"/>
                <a:cs typeface="Times New Roman"/>
              </a:rPr>
              <a:t> 31010.</a:t>
            </a:r>
            <a:endParaRPr lang="ru-RU" sz="1800" dirty="0">
              <a:latin typeface="Calibri"/>
              <a:ea typeface="Calibri"/>
              <a:cs typeface="Times New Roman"/>
            </a:endParaRPr>
          </a:p>
          <a:p>
            <a:pPr algn="just">
              <a:lnSpc>
                <a:spcPct val="115000"/>
              </a:lnSpc>
              <a:spcAft>
                <a:spcPts val="0"/>
              </a:spcAft>
            </a:pPr>
            <a:r>
              <a:rPr lang="ru-RU" dirty="0" smtClean="0">
                <a:latin typeface="Times New Roman"/>
                <a:ea typeface="Calibri"/>
                <a:cs typeface="Times New Roman"/>
              </a:rPr>
              <a:t>Следует помнить, что </a:t>
            </a:r>
            <a:r>
              <a:rPr lang="ru-RU" b="1" dirty="0" smtClean="0">
                <a:latin typeface="Times New Roman"/>
                <a:ea typeface="Calibri"/>
                <a:cs typeface="Times New Roman"/>
              </a:rPr>
              <a:t>все </a:t>
            </a:r>
            <a:r>
              <a:rPr lang="ru-RU" b="1" dirty="0">
                <a:latin typeface="Times New Roman"/>
                <a:ea typeface="Calibri"/>
                <a:cs typeface="Times New Roman"/>
              </a:rPr>
              <a:t>опасности имеют потенциальный характер,</a:t>
            </a:r>
            <a:r>
              <a:rPr lang="ru-RU" dirty="0">
                <a:latin typeface="Times New Roman"/>
                <a:ea typeface="Calibri"/>
                <a:cs typeface="Times New Roman"/>
              </a:rPr>
              <a:t> они могут появиться (с какой-то вероятностью), а могут и не появиться. </a:t>
            </a:r>
            <a:r>
              <a:rPr lang="ru-RU" b="1" dirty="0">
                <a:solidFill>
                  <a:srgbClr val="FF0000"/>
                </a:solidFill>
                <a:latin typeface="Times New Roman"/>
                <a:ea typeface="Calibri"/>
                <a:cs typeface="Times New Roman"/>
              </a:rPr>
              <a:t>Поэтому и риски в управленческой деятельности имеют (как и любые неопределенности) случайный характер.</a:t>
            </a:r>
            <a:endParaRPr lang="ru-RU" sz="1800" b="1" dirty="0">
              <a:solidFill>
                <a:srgbClr val="FF0000"/>
              </a:solidFill>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24</a:t>
            </a:fld>
            <a:endParaRPr lang="ru-RU"/>
          </a:p>
        </p:txBody>
      </p:sp>
      <p:sp>
        <p:nvSpPr>
          <p:cNvPr id="5" name="AutoShape 2" descr="Картинки по запросу Управляемость процессо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Картинки по запросу Управляемость процессов"/>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Картинки по запросу Управляемость процессов"/>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4584" name="Picture 8"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0897" y="28334"/>
            <a:ext cx="1571700" cy="117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897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Картинки по запросу Модель количественной оценки рис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055289"/>
            <a:ext cx="1472952" cy="184119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9512" y="260648"/>
            <a:ext cx="8496944" cy="638944"/>
          </a:xfrm>
        </p:spPr>
        <p:txBody>
          <a:bodyPr>
            <a:normAutofit fontScale="90000"/>
          </a:bodyPr>
          <a:lstStyle/>
          <a:p>
            <a:r>
              <a:rPr lang="ru-RU" dirty="0" smtClean="0"/>
              <a:t>Модель количественного определения риска</a:t>
            </a:r>
            <a:endParaRPr lang="ru-RU" dirty="0"/>
          </a:p>
        </p:txBody>
      </p:sp>
      <p:sp>
        <p:nvSpPr>
          <p:cNvPr id="3" name="Объект 2"/>
          <p:cNvSpPr>
            <a:spLocks noGrp="1"/>
          </p:cNvSpPr>
          <p:nvPr>
            <p:ph sz="quarter" idx="1"/>
          </p:nvPr>
        </p:nvSpPr>
        <p:spPr>
          <a:xfrm>
            <a:off x="323528" y="1052736"/>
            <a:ext cx="8208912" cy="4873752"/>
          </a:xfrm>
        </p:spPr>
        <p:txBody>
          <a:bodyPr>
            <a:normAutofit fontScale="92500" lnSpcReduction="20000"/>
          </a:bodyPr>
          <a:lstStyle/>
          <a:p>
            <a:pPr algn="just">
              <a:lnSpc>
                <a:spcPct val="115000"/>
              </a:lnSpc>
              <a:spcAft>
                <a:spcPts val="0"/>
              </a:spcAft>
            </a:pPr>
            <a:r>
              <a:rPr lang="ru-RU" dirty="0">
                <a:latin typeface="Times New Roman"/>
                <a:ea typeface="Calibri"/>
                <a:cs typeface="Times New Roman"/>
              </a:rPr>
              <a:t>Существуют различные модели определения рисков. Наиболее распространенная  и простая модель оценивает </a:t>
            </a:r>
            <a:r>
              <a:rPr lang="ru-RU" dirty="0">
                <a:solidFill>
                  <a:srgbClr val="FF0000"/>
                </a:solidFill>
                <a:latin typeface="Times New Roman"/>
                <a:ea typeface="Calibri"/>
                <a:cs typeface="Times New Roman"/>
              </a:rPr>
              <a:t>риск как комбинацию вероятности (</a:t>
            </a:r>
            <a:r>
              <a:rPr lang="en-US" dirty="0">
                <a:solidFill>
                  <a:srgbClr val="FF0000"/>
                </a:solidFill>
                <a:latin typeface="Times New Roman"/>
                <a:ea typeface="Calibri"/>
                <a:cs typeface="Times New Roman"/>
              </a:rPr>
              <a:t>p</a:t>
            </a:r>
            <a:r>
              <a:rPr lang="ru-RU" dirty="0">
                <a:solidFill>
                  <a:srgbClr val="FF0000"/>
                </a:solidFill>
                <a:latin typeface="Times New Roman"/>
                <a:ea typeface="Calibri"/>
                <a:cs typeface="Times New Roman"/>
              </a:rPr>
              <a:t>) появления опасности и тяжести (</a:t>
            </a:r>
            <a:r>
              <a:rPr lang="en-US" dirty="0">
                <a:solidFill>
                  <a:srgbClr val="FF0000"/>
                </a:solidFill>
                <a:latin typeface="Times New Roman"/>
                <a:ea typeface="Calibri"/>
                <a:cs typeface="Times New Roman"/>
              </a:rPr>
              <a:t>z</a:t>
            </a:r>
            <a:r>
              <a:rPr lang="ru-RU" dirty="0">
                <a:solidFill>
                  <a:srgbClr val="FF0000"/>
                </a:solidFill>
                <a:latin typeface="Times New Roman"/>
                <a:ea typeface="Calibri"/>
                <a:cs typeface="Times New Roman"/>
              </a:rPr>
              <a:t>) последствий её проявления</a:t>
            </a:r>
            <a:endParaRPr lang="ru-RU" sz="1800" dirty="0">
              <a:solidFill>
                <a:srgbClr val="FF0000"/>
              </a:solidFill>
              <a:latin typeface="Calibri"/>
              <a:ea typeface="Calibri"/>
              <a:cs typeface="Times New Roman"/>
            </a:endParaRPr>
          </a:p>
          <a:p>
            <a:pPr marL="0" indent="0" algn="ctr">
              <a:lnSpc>
                <a:spcPct val="115000"/>
              </a:lnSpc>
              <a:spcAft>
                <a:spcPts val="0"/>
              </a:spcAft>
              <a:buNone/>
            </a:pPr>
            <a:r>
              <a:rPr lang="en-US" sz="3400" dirty="0">
                <a:latin typeface="Times New Roman"/>
                <a:ea typeface="Calibri"/>
                <a:cs typeface="Times New Roman"/>
              </a:rPr>
              <a:t>R</a:t>
            </a:r>
            <a:r>
              <a:rPr lang="ru-RU" sz="3400" dirty="0">
                <a:latin typeface="Times New Roman"/>
                <a:ea typeface="Calibri"/>
                <a:cs typeface="Times New Roman"/>
              </a:rPr>
              <a:t>=</a:t>
            </a:r>
            <a:r>
              <a:rPr lang="en-US" sz="3400" dirty="0">
                <a:latin typeface="Times New Roman"/>
                <a:ea typeface="Calibri"/>
                <a:cs typeface="Times New Roman"/>
              </a:rPr>
              <a:t>p</a:t>
            </a:r>
            <a:r>
              <a:rPr lang="ru-RU" sz="3400" dirty="0">
                <a:latin typeface="Times New Roman"/>
                <a:ea typeface="Calibri"/>
                <a:cs typeface="Times New Roman"/>
              </a:rPr>
              <a:t>*</a:t>
            </a:r>
            <a:r>
              <a:rPr lang="en-US" sz="3400" dirty="0">
                <a:latin typeface="Times New Roman"/>
                <a:ea typeface="Calibri"/>
                <a:cs typeface="Times New Roman"/>
              </a:rPr>
              <a:t>z</a:t>
            </a:r>
            <a:r>
              <a:rPr lang="ru-RU" sz="3400" dirty="0">
                <a:latin typeface="Times New Roman"/>
                <a:ea typeface="Calibri"/>
                <a:cs typeface="Times New Roman"/>
              </a:rPr>
              <a:t>                                 </a:t>
            </a:r>
            <a:r>
              <a:rPr lang="ru-RU" dirty="0">
                <a:latin typeface="Times New Roman"/>
                <a:ea typeface="Calibri"/>
                <a:cs typeface="Times New Roman"/>
              </a:rPr>
              <a:t>(1)</a:t>
            </a:r>
            <a:endParaRPr lang="ru-RU" sz="1800" dirty="0">
              <a:latin typeface="Calibri"/>
              <a:ea typeface="Calibri"/>
              <a:cs typeface="Times New Roman"/>
            </a:endParaRPr>
          </a:p>
          <a:p>
            <a:pPr marL="0" indent="0" algn="just">
              <a:lnSpc>
                <a:spcPct val="115000"/>
              </a:lnSpc>
              <a:spcAft>
                <a:spcPts val="0"/>
              </a:spcAft>
              <a:buNone/>
            </a:pPr>
            <a:r>
              <a:rPr lang="ru-RU" dirty="0" smtClean="0">
                <a:latin typeface="Times New Roman"/>
                <a:ea typeface="Calibri"/>
                <a:cs typeface="Times New Roman"/>
              </a:rPr>
              <a:t>    Выражение </a:t>
            </a:r>
            <a:r>
              <a:rPr lang="ru-RU" dirty="0">
                <a:latin typeface="Times New Roman"/>
                <a:ea typeface="Calibri"/>
                <a:cs typeface="Times New Roman"/>
              </a:rPr>
              <a:t>(1) правомочно при </a:t>
            </a:r>
            <a:r>
              <a:rPr lang="ru-RU" dirty="0" smtClean="0">
                <a:latin typeface="Times New Roman"/>
                <a:ea typeface="Calibri"/>
                <a:cs typeface="Times New Roman"/>
              </a:rPr>
              <a:t>количественных</a:t>
            </a:r>
          </a:p>
          <a:p>
            <a:pPr marL="0" indent="0" algn="just">
              <a:lnSpc>
                <a:spcPct val="115000"/>
              </a:lnSpc>
              <a:spcAft>
                <a:spcPts val="0"/>
              </a:spcAft>
              <a:buNone/>
            </a:pPr>
            <a:r>
              <a:rPr lang="ru-RU" dirty="0">
                <a:latin typeface="Times New Roman"/>
                <a:ea typeface="Calibri"/>
                <a:cs typeface="Times New Roman"/>
              </a:rPr>
              <a:t> </a:t>
            </a:r>
            <a:r>
              <a:rPr lang="ru-RU" dirty="0" smtClean="0">
                <a:latin typeface="Times New Roman"/>
                <a:ea typeface="Calibri"/>
                <a:cs typeface="Times New Roman"/>
              </a:rPr>
              <a:t> оценках  вероятности </a:t>
            </a:r>
            <a:r>
              <a:rPr lang="en-US" dirty="0">
                <a:latin typeface="Times New Roman"/>
                <a:ea typeface="Calibri"/>
                <a:cs typeface="Times New Roman"/>
              </a:rPr>
              <a:t>p </a:t>
            </a:r>
            <a:r>
              <a:rPr lang="ru-RU" dirty="0">
                <a:latin typeface="Times New Roman"/>
                <a:ea typeface="Calibri"/>
                <a:cs typeface="Times New Roman"/>
              </a:rPr>
              <a:t>и тяжести последствий </a:t>
            </a:r>
            <a:r>
              <a:rPr lang="en-US" dirty="0">
                <a:latin typeface="Times New Roman"/>
                <a:ea typeface="Calibri"/>
                <a:cs typeface="Times New Roman"/>
              </a:rPr>
              <a:t>z</a:t>
            </a:r>
            <a:r>
              <a:rPr lang="ru-RU" dirty="0">
                <a:latin typeface="Times New Roman"/>
                <a:ea typeface="Calibri"/>
                <a:cs typeface="Times New Roman"/>
              </a:rPr>
              <a:t>. </a:t>
            </a:r>
            <a:endParaRPr lang="ru-RU" dirty="0" smtClean="0">
              <a:latin typeface="Times New Roman"/>
              <a:ea typeface="Calibri"/>
              <a:cs typeface="Times New Roman"/>
            </a:endParaRPr>
          </a:p>
          <a:p>
            <a:pPr algn="just">
              <a:lnSpc>
                <a:spcPct val="115000"/>
              </a:lnSpc>
              <a:spcAft>
                <a:spcPts val="0"/>
              </a:spcAft>
            </a:pPr>
            <a:r>
              <a:rPr lang="ru-RU" dirty="0" smtClean="0">
                <a:latin typeface="Times New Roman"/>
                <a:ea typeface="Calibri"/>
                <a:cs typeface="Times New Roman"/>
              </a:rPr>
              <a:t>Для </a:t>
            </a:r>
            <a:r>
              <a:rPr lang="ru-RU" dirty="0">
                <a:latin typeface="Times New Roman"/>
                <a:ea typeface="Calibri"/>
                <a:cs typeface="Times New Roman"/>
              </a:rPr>
              <a:t>реализации выражения (1) в каждой конкретной организации требуется сформировать шкалы оценки вероятности </a:t>
            </a:r>
            <a:r>
              <a:rPr lang="en-US" dirty="0">
                <a:latin typeface="Times New Roman"/>
                <a:ea typeface="Calibri"/>
                <a:cs typeface="Times New Roman"/>
              </a:rPr>
              <a:t>p </a:t>
            </a:r>
            <a:r>
              <a:rPr lang="ru-RU" dirty="0">
                <a:latin typeface="Times New Roman"/>
                <a:ea typeface="Calibri"/>
                <a:cs typeface="Times New Roman"/>
              </a:rPr>
              <a:t>и тяжести последствий </a:t>
            </a:r>
            <a:r>
              <a:rPr lang="en-US" dirty="0">
                <a:latin typeface="Times New Roman"/>
                <a:ea typeface="Calibri"/>
                <a:cs typeface="Times New Roman"/>
              </a:rPr>
              <a:t>z</a:t>
            </a:r>
            <a:r>
              <a:rPr lang="ru-RU" dirty="0">
                <a:latin typeface="Times New Roman"/>
                <a:ea typeface="Calibri"/>
                <a:cs typeface="Times New Roman"/>
              </a:rPr>
              <a:t>. Причем следует отметить, что единых общепринятых шкал не существует, они всегда должны учитывать специфику организации (или вида деятельности</a:t>
            </a:r>
            <a:r>
              <a:rPr lang="ru-RU" dirty="0" smtClean="0">
                <a:latin typeface="Times New Roman"/>
                <a:ea typeface="Calibri"/>
                <a:cs typeface="Times New Roman"/>
              </a:rPr>
              <a:t>).  </a:t>
            </a:r>
            <a:endParaRPr lang="ru-RU" sz="1800" dirty="0" smtClean="0">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25</a:t>
            </a:fld>
            <a:endParaRPr lang="ru-RU"/>
          </a:p>
        </p:txBody>
      </p:sp>
    </p:spTree>
    <p:extLst>
      <p:ext uri="{BB962C8B-B14F-4D97-AF65-F5344CB8AC3E}">
        <p14:creationId xmlns:p14="http://schemas.microsoft.com/office/powerpoint/2010/main" val="3944946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611560" y="2420888"/>
            <a:ext cx="7467600" cy="4325072"/>
          </a:xfrm>
        </p:spPr>
        <p:txBody>
          <a:bodyPr/>
          <a:lstStyle/>
          <a:p>
            <a:r>
              <a:rPr lang="ru-RU" dirty="0">
                <a:latin typeface="Times New Roman"/>
                <a:ea typeface="Calibri"/>
              </a:rPr>
              <a:t>Поскольку ликвидация рисков принципиально </a:t>
            </a:r>
            <a:r>
              <a:rPr lang="ru-RU" dirty="0" smtClean="0">
                <a:latin typeface="Times New Roman"/>
                <a:ea typeface="Calibri"/>
              </a:rPr>
              <a:t>невозможна, то </a:t>
            </a:r>
            <a:r>
              <a:rPr lang="ru-RU" dirty="0">
                <a:solidFill>
                  <a:srgbClr val="FF0000"/>
                </a:solidFill>
                <a:latin typeface="Times New Roman"/>
                <a:ea typeface="Calibri"/>
              </a:rPr>
              <a:t>единственным путем повышения определенности в планировании деятельности </a:t>
            </a:r>
            <a:r>
              <a:rPr lang="ru-RU" dirty="0" smtClean="0">
                <a:solidFill>
                  <a:srgbClr val="FF0000"/>
                </a:solidFill>
                <a:latin typeface="Times New Roman"/>
                <a:ea typeface="Calibri"/>
              </a:rPr>
              <a:t>и, в том числе, приближение НТИ, является </a:t>
            </a:r>
            <a:r>
              <a:rPr lang="ru-RU" dirty="0">
                <a:solidFill>
                  <a:srgbClr val="FF0000"/>
                </a:solidFill>
                <a:latin typeface="Times New Roman"/>
                <a:ea typeface="Calibri"/>
              </a:rPr>
              <a:t>снижение рисков</a:t>
            </a:r>
            <a:r>
              <a:rPr lang="ru-RU" dirty="0">
                <a:latin typeface="Times New Roman"/>
                <a:ea typeface="Calibri"/>
              </a:rPr>
              <a:t>. </a:t>
            </a:r>
            <a:r>
              <a:rPr lang="ru-RU" dirty="0" smtClean="0">
                <a:latin typeface="Times New Roman"/>
                <a:ea typeface="Calibri"/>
              </a:rPr>
              <a:t>Очевидно, </a:t>
            </a:r>
            <a:r>
              <a:rPr lang="ru-RU" dirty="0">
                <a:latin typeface="Times New Roman"/>
                <a:ea typeface="Calibri"/>
              </a:rPr>
              <a:t>что снижать риски можно как уменьшением вероятности </a:t>
            </a:r>
            <a:r>
              <a:rPr lang="en-US" dirty="0">
                <a:latin typeface="Times New Roman"/>
                <a:ea typeface="Calibri"/>
              </a:rPr>
              <a:t>p </a:t>
            </a:r>
            <a:r>
              <a:rPr lang="ru-RU" dirty="0">
                <a:latin typeface="Times New Roman"/>
                <a:ea typeface="Calibri"/>
              </a:rPr>
              <a:t>появления опасностей, так и снижением тяжести последствий </a:t>
            </a:r>
            <a:r>
              <a:rPr lang="en-US" dirty="0">
                <a:latin typeface="Times New Roman"/>
                <a:ea typeface="Calibri"/>
              </a:rPr>
              <a:t>z </a:t>
            </a:r>
            <a:r>
              <a:rPr lang="ru-RU" dirty="0">
                <a:latin typeface="Times New Roman"/>
                <a:ea typeface="Calibri"/>
              </a:rPr>
              <a:t>их проявления. Здесь также нет единых универсальных подходов, но одним из основных путей является обучение руководящего персонала и  специалистов организации вопросам анализа рисков.</a:t>
            </a:r>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26</a:t>
            </a:fld>
            <a:endParaRPr lang="ru-RU"/>
          </a:p>
        </p:txBody>
      </p:sp>
      <p:pic>
        <p:nvPicPr>
          <p:cNvPr id="26626" name="Picture 2" descr="Картинки по запросу Снижение риск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8640"/>
            <a:ext cx="3602746"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730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a:xfrm>
            <a:off x="539552" y="1492925"/>
            <a:ext cx="7715200" cy="4873752"/>
          </a:xfrm>
        </p:spPr>
        <p:txBody>
          <a:bodyPr>
            <a:normAutofit/>
          </a:bodyPr>
          <a:lstStyle/>
          <a:p>
            <a:pPr marL="0" indent="0" algn="ctr">
              <a:buNone/>
            </a:pPr>
            <a:r>
              <a:rPr lang="ru-RU" sz="3200" b="1" dirty="0" smtClean="0"/>
              <a:t>СПАСИБО ЗА ВНИМАНИЕ!</a:t>
            </a:r>
          </a:p>
          <a:p>
            <a:pPr marL="0" indent="0" algn="ctr">
              <a:buNone/>
            </a:pPr>
            <a:endParaRPr lang="ru-RU" sz="3200" b="1" dirty="0"/>
          </a:p>
          <a:p>
            <a:pPr marL="0" indent="0" algn="ctr">
              <a:buNone/>
            </a:pPr>
            <a:endParaRPr lang="ru-RU" sz="3200" b="1" dirty="0" smtClean="0"/>
          </a:p>
          <a:p>
            <a:pPr marL="0" indent="0" algn="ctr">
              <a:buNone/>
            </a:pPr>
            <a:endParaRPr lang="ru-RU" sz="3200" b="1" dirty="0"/>
          </a:p>
          <a:p>
            <a:pPr marL="0" indent="0" algn="ctr">
              <a:buNone/>
            </a:pPr>
            <a:endParaRPr lang="ru-RU" sz="3200" b="1" dirty="0" smtClean="0"/>
          </a:p>
          <a:p>
            <a:pPr marL="0" indent="0" algn="r">
              <a:buNone/>
            </a:pPr>
            <a:endParaRPr lang="ru-RU" b="1" dirty="0" smtClean="0">
              <a:solidFill>
                <a:srgbClr val="0070C0"/>
              </a:solidFill>
            </a:endParaRPr>
          </a:p>
          <a:p>
            <a:pPr marL="0" indent="0" algn="r">
              <a:buNone/>
            </a:pPr>
            <a:endParaRPr lang="ru-RU" b="1" dirty="0">
              <a:solidFill>
                <a:srgbClr val="0070C0"/>
              </a:solidFill>
            </a:endParaRPr>
          </a:p>
          <a:p>
            <a:pPr marL="0" indent="0" algn="r">
              <a:buNone/>
            </a:pPr>
            <a:r>
              <a:rPr lang="ru-RU" b="1" dirty="0" smtClean="0">
                <a:solidFill>
                  <a:srgbClr val="0070C0"/>
                </a:solidFill>
              </a:rPr>
              <a:t>Ю.В. Васильков</a:t>
            </a:r>
          </a:p>
          <a:p>
            <a:pPr marL="0" indent="0" algn="r">
              <a:buNone/>
            </a:pPr>
            <a:r>
              <a:rPr lang="ru-RU" b="1" dirty="0" smtClean="0">
                <a:solidFill>
                  <a:srgbClr val="0070C0"/>
                </a:solidFill>
              </a:rPr>
              <a:t>   </a:t>
            </a:r>
            <a:r>
              <a:rPr lang="en-US" b="1" dirty="0" smtClean="0">
                <a:solidFill>
                  <a:srgbClr val="0070C0"/>
                </a:solidFill>
              </a:rPr>
              <a:t>myvas@gapm.ru</a:t>
            </a:r>
            <a:endParaRPr lang="ru-RU" sz="2000" b="1" dirty="0">
              <a:solidFill>
                <a:srgbClr val="0070C0"/>
              </a:solidFill>
            </a:endParaRPr>
          </a:p>
        </p:txBody>
      </p:sp>
      <p:sp>
        <p:nvSpPr>
          <p:cNvPr id="4" name="Номер слайда 3"/>
          <p:cNvSpPr>
            <a:spLocks noGrp="1"/>
          </p:cNvSpPr>
          <p:nvPr>
            <p:ph type="sldNum" sz="quarter" idx="15"/>
          </p:nvPr>
        </p:nvSpPr>
        <p:spPr/>
        <p:txBody>
          <a:bodyPr/>
          <a:lstStyle/>
          <a:p>
            <a:fld id="{9909D3B4-13DE-4958-87B4-2D570E9B2423}" type="slidenum">
              <a:rPr lang="ru-RU" smtClean="0"/>
              <a:t>27</a:t>
            </a:fld>
            <a:endParaRPr lang="ru-RU"/>
          </a:p>
        </p:txBody>
      </p:sp>
      <p:pic>
        <p:nvPicPr>
          <p:cNvPr id="27650" name="Picture 2" descr="Картинки по запросу Спасибо за внима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516898"/>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842" y="2132856"/>
            <a:ext cx="2304256" cy="3072341"/>
          </a:xfrm>
          <a:prstGeom prst="rect">
            <a:avLst/>
          </a:prstGeom>
        </p:spPr>
      </p:pic>
    </p:spTree>
    <p:extLst>
      <p:ext uri="{BB962C8B-B14F-4D97-AF65-F5344CB8AC3E}">
        <p14:creationId xmlns:p14="http://schemas.microsoft.com/office/powerpoint/2010/main" val="225060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1000"/>
                                  </p:stCondLst>
                                  <p:childTnLst>
                                    <p:animMotion origin="layout" path="M -3.88889E-6 -1.6763E-6 L 0.13177 0.04509 C 0.15955 0.05526 0.20087 0.06081 0.24393 0.06081 C 0.29323 0.06081 0.33247 0.05526 0.36025 0.04509 L 0.49219 -1.6763E-6 " pathEditMode="relative" rAng="0" ptsTypes="FffFF">
                                      <p:cBhvr>
                                        <p:cTn id="6" dur="2000" fill="hold"/>
                                        <p:tgtEl>
                                          <p:spTgt spid="6"/>
                                        </p:tgtEl>
                                        <p:attrNameLst>
                                          <p:attrName>ppt_x</p:attrName>
                                          <p:attrName>ppt_y</p:attrName>
                                        </p:attrNameLst>
                                      </p:cBhvr>
                                      <p:rCtr x="24601" y="3029"/>
                                    </p:animMotion>
                                  </p:childTnLst>
                                </p:cTn>
                              </p:par>
                            </p:childTnLst>
                          </p:cTn>
                        </p:par>
                        <p:par>
                          <p:cTn id="7" fill="hold">
                            <p:stCondLst>
                              <p:cond delay="3000"/>
                            </p:stCondLst>
                            <p:childTnLst>
                              <p:par>
                                <p:cTn id="8" presetID="37" presetClass="path" presetSubtype="0" accel="50000" decel="50000" fill="hold" nodeType="afterEffect">
                                  <p:stCondLst>
                                    <p:cond delay="0"/>
                                  </p:stCondLst>
                                  <p:childTnLst>
                                    <p:animMotion origin="layout" path="M 1.38889E-6 1.48148E-6 L -0.12761 0.03819 C -0.15382 0.04699 -0.1934 0.05254 -0.23507 0.05254 C -0.28195 0.05254 -0.31979 0.04699 -0.34618 0.03819 L -0.4724 1.48148E-6 " pathEditMode="relative" rAng="0" ptsTypes="FffFF">
                                      <p:cBhvr>
                                        <p:cTn id="9" dur="2000" fill="hold"/>
                                        <p:tgtEl>
                                          <p:spTgt spid="27650"/>
                                        </p:tgtEl>
                                        <p:attrNameLst>
                                          <p:attrName>ppt_x</p:attrName>
                                          <p:attrName>ppt_y</p:attrName>
                                        </p:attrNameLst>
                                      </p:cBhvr>
                                      <p:rCtr x="-23628"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sp>
        <p:nvSpPr>
          <p:cNvPr id="4" name="Номер слайда 3"/>
          <p:cNvSpPr>
            <a:spLocks noGrp="1"/>
          </p:cNvSpPr>
          <p:nvPr>
            <p:ph type="sldNum" sz="quarter" idx="15"/>
          </p:nvPr>
        </p:nvSpPr>
        <p:spPr/>
        <p:txBody>
          <a:bodyPr/>
          <a:lstStyle/>
          <a:p>
            <a:fld id="{9909D3B4-13DE-4958-87B4-2D570E9B2423}" type="slidenum">
              <a:rPr lang="ru-RU" smtClean="0"/>
              <a:t>28</a:t>
            </a:fld>
            <a:endParaRPr lang="ru-RU"/>
          </a:p>
        </p:txBody>
      </p:sp>
    </p:spTree>
    <p:extLst>
      <p:ext uri="{BB962C8B-B14F-4D97-AF65-F5344CB8AC3E}">
        <p14:creationId xmlns:p14="http://schemas.microsoft.com/office/powerpoint/2010/main" val="2976017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4896544" cy="1143000"/>
          </a:xfrm>
        </p:spPr>
        <p:txBody>
          <a:bodyPr>
            <a:normAutofit fontScale="90000"/>
          </a:bodyPr>
          <a:lstStyle/>
          <a:p>
            <a:pPr indent="449580" algn="ctr">
              <a:lnSpc>
                <a:spcPct val="115000"/>
              </a:lnSpc>
              <a:spcAft>
                <a:spcPts val="0"/>
              </a:spcAft>
            </a:pPr>
            <a:r>
              <a:rPr lang="ru-RU" b="1" dirty="0" smtClean="0">
                <a:latin typeface="Times New Roman"/>
                <a:ea typeface="Times New Roman"/>
                <a:cs typeface="Times New Roman"/>
              </a:rPr>
              <a:t>Из </a:t>
            </a:r>
            <a:r>
              <a:rPr lang="ru-RU" b="1" dirty="0">
                <a:latin typeface="Times New Roman"/>
                <a:ea typeface="Times New Roman"/>
                <a:cs typeface="Times New Roman"/>
              </a:rPr>
              <a:t>послания президента </a:t>
            </a:r>
            <a:br>
              <a:rPr lang="ru-RU" b="1" dirty="0">
                <a:latin typeface="Times New Roman"/>
                <a:ea typeface="Times New Roman"/>
                <a:cs typeface="Times New Roman"/>
              </a:rPr>
            </a:br>
            <a:r>
              <a:rPr lang="ru-RU" b="1" dirty="0" smtClean="0">
                <a:latin typeface="Times New Roman"/>
                <a:ea typeface="Times New Roman"/>
                <a:cs typeface="Times New Roman"/>
              </a:rPr>
              <a:t>     Федеральному собранию</a:t>
            </a:r>
            <a:endParaRPr lang="ru-RU" b="1" dirty="0"/>
          </a:p>
        </p:txBody>
      </p:sp>
      <p:sp>
        <p:nvSpPr>
          <p:cNvPr id="3" name="Объект 2"/>
          <p:cNvSpPr>
            <a:spLocks noGrp="1"/>
          </p:cNvSpPr>
          <p:nvPr>
            <p:ph sz="quarter" idx="1"/>
          </p:nvPr>
        </p:nvSpPr>
        <p:spPr>
          <a:xfrm>
            <a:off x="251520" y="1600200"/>
            <a:ext cx="8136904" cy="4873752"/>
          </a:xfrm>
        </p:spPr>
        <p:txBody>
          <a:bodyPr>
            <a:normAutofit fontScale="92500"/>
          </a:bodyPr>
          <a:lstStyle/>
          <a:p>
            <a:pPr indent="0">
              <a:lnSpc>
                <a:spcPct val="115000"/>
              </a:lnSpc>
              <a:spcAft>
                <a:spcPts val="0"/>
              </a:spcAft>
              <a:buNone/>
            </a:pPr>
            <a:r>
              <a:rPr lang="ru-RU" sz="2800" i="1" dirty="0">
                <a:latin typeface="Arno Pro Caption" pitchFamily="18" charset="0"/>
                <a:ea typeface="Times New Roman"/>
                <a:cs typeface="Times New Roman"/>
              </a:rPr>
              <a:t>«На основе долгосрочного прогнозирования необходимо понять, с какими задачами Россия столкнется через 10-15 лет, какие передовые решения потребуются для того, чтобы обеспечить национальную безопасность, качество жизни людей, развитие отраслей нового технологического уклада»</a:t>
            </a:r>
            <a:endParaRPr lang="ru-RU" sz="1800" i="1" dirty="0">
              <a:latin typeface="Arno Pro Caption" pitchFamily="18" charset="0"/>
              <a:ea typeface="Calibri"/>
              <a:cs typeface="Times New Roman"/>
            </a:endParaRPr>
          </a:p>
          <a:p>
            <a:pPr indent="0" algn="r">
              <a:lnSpc>
                <a:spcPct val="115000"/>
              </a:lnSpc>
              <a:spcAft>
                <a:spcPts val="0"/>
              </a:spcAft>
              <a:buNone/>
            </a:pPr>
            <a:endParaRPr lang="ru-RU" sz="2800" dirty="0" smtClean="0">
              <a:latin typeface="Arno Pro Caption" pitchFamily="18" charset="0"/>
              <a:ea typeface="Times New Roman"/>
              <a:cs typeface="Times New Roman"/>
            </a:endParaRPr>
          </a:p>
          <a:p>
            <a:pPr lvl="0" indent="0" algn="just">
              <a:lnSpc>
                <a:spcPct val="115000"/>
              </a:lnSpc>
              <a:buClr>
                <a:srgbClr val="FE8637"/>
              </a:buClr>
              <a:buNone/>
            </a:pPr>
            <a:r>
              <a:rPr lang="ru-RU" dirty="0">
                <a:latin typeface="Times New Roman"/>
                <a:ea typeface="Times New Roman"/>
                <a:cs typeface="Times New Roman"/>
              </a:rPr>
              <a:t> </a:t>
            </a:r>
            <a:br>
              <a:rPr lang="ru-RU" dirty="0">
                <a:latin typeface="Times New Roman"/>
                <a:ea typeface="Times New Roman"/>
                <a:cs typeface="Times New Roman"/>
              </a:rPr>
            </a:br>
            <a:r>
              <a:rPr lang="ru-RU" sz="2200" dirty="0">
                <a:solidFill>
                  <a:prstClr val="black"/>
                </a:solidFill>
                <a:latin typeface="Times New Roman"/>
                <a:ea typeface="Calibri"/>
                <a:cs typeface="Times New Roman"/>
              </a:rPr>
              <a:t>Это ставит </a:t>
            </a:r>
            <a:r>
              <a:rPr lang="ru-RU" sz="2200" b="1" dirty="0">
                <a:solidFill>
                  <a:srgbClr val="0070C0"/>
                </a:solidFill>
                <a:latin typeface="Times New Roman"/>
                <a:ea typeface="Calibri"/>
                <a:cs typeface="Times New Roman"/>
              </a:rPr>
              <a:t>новые задачи </a:t>
            </a:r>
            <a:r>
              <a:rPr lang="ru-RU" sz="2200" dirty="0">
                <a:solidFill>
                  <a:prstClr val="black"/>
                </a:solidFill>
                <a:latin typeface="Times New Roman"/>
                <a:ea typeface="Calibri"/>
                <a:cs typeface="Times New Roman"/>
              </a:rPr>
              <a:t>для подготовки и повышения квалификации специалистов </a:t>
            </a:r>
            <a:r>
              <a:rPr lang="ru-RU" sz="2200" dirty="0" smtClean="0">
                <a:solidFill>
                  <a:prstClr val="black"/>
                </a:solidFill>
                <a:latin typeface="Times New Roman"/>
                <a:ea typeface="Calibri"/>
                <a:cs typeface="Times New Roman"/>
              </a:rPr>
              <a:t>организаций всех уровней</a:t>
            </a:r>
            <a:r>
              <a:rPr lang="en-US" sz="2200" dirty="0" smtClean="0">
                <a:solidFill>
                  <a:prstClr val="black"/>
                </a:solidFill>
                <a:latin typeface="Times New Roman"/>
                <a:ea typeface="Calibri"/>
                <a:cs typeface="Times New Roman"/>
              </a:rPr>
              <a:t> </a:t>
            </a:r>
            <a:r>
              <a:rPr lang="ru-RU" sz="2200" dirty="0" smtClean="0">
                <a:solidFill>
                  <a:prstClr val="black"/>
                </a:solidFill>
                <a:latin typeface="Times New Roman"/>
                <a:ea typeface="Calibri"/>
                <a:cs typeface="Times New Roman"/>
              </a:rPr>
              <a:t>прежде всего в </a:t>
            </a:r>
            <a:r>
              <a:rPr lang="ru-RU" sz="2200" b="1" dirty="0" smtClean="0">
                <a:solidFill>
                  <a:srgbClr val="0070C0"/>
                </a:solidFill>
                <a:latin typeface="Times New Roman"/>
                <a:ea typeface="Calibri"/>
                <a:cs typeface="Times New Roman"/>
              </a:rPr>
              <a:t>области анализа рисков не достижения цели.</a:t>
            </a:r>
            <a:endParaRPr lang="ru-RU" sz="1700" b="1" dirty="0">
              <a:solidFill>
                <a:srgbClr val="0070C0"/>
              </a:solidFill>
              <a:latin typeface="Calibri"/>
              <a:ea typeface="Calibri"/>
              <a:cs typeface="Times New Roman"/>
            </a:endParaRPr>
          </a:p>
          <a:p>
            <a:pPr indent="0" algn="r">
              <a:lnSpc>
                <a:spcPct val="115000"/>
              </a:lnSpc>
              <a:spcAft>
                <a:spcPts val="0"/>
              </a:spcAft>
              <a:buNone/>
            </a:pPr>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3</a:t>
            </a:fld>
            <a:endParaRPr lang="ru-RU"/>
          </a:p>
        </p:txBody>
      </p:sp>
      <p:pic>
        <p:nvPicPr>
          <p:cNvPr id="3074" name="Picture 2" descr="Картинки по запросу Послание Федеральному собрани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146" y="3628"/>
            <a:ext cx="3584326" cy="176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38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8144" y="332656"/>
            <a:ext cx="2776736" cy="1143000"/>
          </a:xfrm>
        </p:spPr>
        <p:txBody>
          <a:bodyPr>
            <a:normAutofit fontScale="90000"/>
          </a:bodyPr>
          <a:lstStyle/>
          <a:p>
            <a:r>
              <a:rPr lang="ru-RU" dirty="0" smtClean="0"/>
              <a:t>О новых </a:t>
            </a:r>
            <a:br>
              <a:rPr lang="ru-RU" dirty="0" smtClean="0"/>
            </a:br>
            <a:r>
              <a:rPr lang="ru-RU" dirty="0" smtClean="0"/>
              <a:t>компетенциях</a:t>
            </a:r>
            <a:endParaRPr lang="ru-RU" dirty="0"/>
          </a:p>
        </p:txBody>
      </p:sp>
      <p:sp>
        <p:nvSpPr>
          <p:cNvPr id="3" name="Объект 2"/>
          <p:cNvSpPr>
            <a:spLocks noGrp="1"/>
          </p:cNvSpPr>
          <p:nvPr>
            <p:ph sz="quarter" idx="1"/>
          </p:nvPr>
        </p:nvSpPr>
        <p:spPr/>
        <p:txBody>
          <a:bodyPr>
            <a:normAutofit fontScale="85000" lnSpcReduction="20000"/>
          </a:bodyPr>
          <a:lstStyle/>
          <a:p>
            <a:pPr indent="449580" algn="just">
              <a:lnSpc>
                <a:spcPct val="115000"/>
              </a:lnSpc>
              <a:spcAft>
                <a:spcPts val="0"/>
              </a:spcAft>
            </a:pPr>
            <a:r>
              <a:rPr lang="ru-RU" b="1" dirty="0" smtClean="0">
                <a:latin typeface="Times New Roman"/>
                <a:ea typeface="Times New Roman"/>
                <a:cs typeface="Times New Roman"/>
              </a:rPr>
              <a:t>Направление </a:t>
            </a:r>
            <a:r>
              <a:rPr lang="ru-RU" b="1" dirty="0">
                <a:latin typeface="Times New Roman"/>
                <a:ea typeface="Times New Roman"/>
                <a:cs typeface="Times New Roman"/>
              </a:rPr>
              <a:t>формируемых компетенций </a:t>
            </a:r>
            <a:r>
              <a:rPr lang="ru-RU" dirty="0">
                <a:latin typeface="Times New Roman"/>
                <a:ea typeface="Times New Roman"/>
                <a:cs typeface="Times New Roman"/>
              </a:rPr>
              <a:t>работников предприятий и образовательных организаций, органов различных уровней власти </a:t>
            </a:r>
            <a:r>
              <a:rPr lang="ru-RU" b="1" dirty="0">
                <a:solidFill>
                  <a:srgbClr val="C00000"/>
                </a:solidFill>
                <a:latin typeface="Times New Roman"/>
                <a:ea typeface="Times New Roman"/>
                <a:cs typeface="Times New Roman"/>
              </a:rPr>
              <a:t>должно быть направлено на формирование неординарного,  инновационного и адаптивного </a:t>
            </a:r>
            <a:r>
              <a:rPr lang="ru-RU" b="1" dirty="0" smtClean="0">
                <a:solidFill>
                  <a:srgbClr val="C00000"/>
                </a:solidFill>
                <a:latin typeface="Times New Roman"/>
                <a:ea typeface="Times New Roman"/>
                <a:cs typeface="Times New Roman"/>
              </a:rPr>
              <a:t>мышления, включающего в себя:</a:t>
            </a:r>
            <a:r>
              <a:rPr lang="ru-RU" dirty="0" smtClean="0">
                <a:latin typeface="Times New Roman"/>
                <a:ea typeface="Times New Roman"/>
                <a:cs typeface="Times New Roman"/>
              </a:rPr>
              <a:t> </a:t>
            </a:r>
          </a:p>
          <a:p>
            <a:pPr indent="449580" algn="just">
              <a:lnSpc>
                <a:spcPct val="115000"/>
              </a:lnSpc>
              <a:spcAft>
                <a:spcPts val="0"/>
              </a:spcAft>
            </a:pPr>
            <a:r>
              <a:rPr lang="ru-RU" b="1" dirty="0" smtClean="0">
                <a:solidFill>
                  <a:srgbClr val="0070C0"/>
                </a:solidFill>
                <a:latin typeface="Times New Roman"/>
                <a:ea typeface="Times New Roman"/>
                <a:cs typeface="Times New Roman"/>
              </a:rPr>
              <a:t>умение </a:t>
            </a:r>
            <a:r>
              <a:rPr lang="ru-RU" b="1" dirty="0">
                <a:solidFill>
                  <a:srgbClr val="0070C0"/>
                </a:solidFill>
                <a:latin typeface="Times New Roman"/>
                <a:ea typeface="Times New Roman"/>
                <a:cs typeface="Times New Roman"/>
              </a:rPr>
              <a:t>думать вне заданных шаблонов не ограничиваясь своей узкой специализацией</a:t>
            </a:r>
            <a:r>
              <a:rPr lang="ru-RU" b="1" dirty="0" smtClean="0">
                <a:solidFill>
                  <a:srgbClr val="0070C0"/>
                </a:solidFill>
                <a:latin typeface="Times New Roman"/>
                <a:ea typeface="Times New Roman"/>
                <a:cs typeface="Times New Roman"/>
              </a:rPr>
              <a:t>,</a:t>
            </a:r>
          </a:p>
          <a:p>
            <a:pPr indent="449580" algn="just">
              <a:lnSpc>
                <a:spcPct val="115000"/>
              </a:lnSpc>
              <a:spcAft>
                <a:spcPts val="0"/>
              </a:spcAft>
            </a:pPr>
            <a:r>
              <a:rPr lang="ru-RU" b="1" dirty="0" smtClean="0">
                <a:solidFill>
                  <a:srgbClr val="0070C0"/>
                </a:solidFill>
                <a:latin typeface="Times New Roman"/>
                <a:ea typeface="Times New Roman"/>
                <a:cs typeface="Times New Roman"/>
              </a:rPr>
              <a:t> </a:t>
            </a:r>
            <a:r>
              <a:rPr lang="ru-RU" b="1" dirty="0">
                <a:solidFill>
                  <a:srgbClr val="0070C0"/>
                </a:solidFill>
                <a:latin typeface="Times New Roman"/>
                <a:ea typeface="Times New Roman"/>
                <a:cs typeface="Times New Roman"/>
              </a:rPr>
              <a:t>вычислительного мышления (умение формулировать </a:t>
            </a:r>
            <a:r>
              <a:rPr lang="ru-RU" b="1" u="sng" dirty="0">
                <a:solidFill>
                  <a:srgbClr val="0070C0"/>
                </a:solidFill>
                <a:latin typeface="Times New Roman"/>
                <a:ea typeface="Times New Roman"/>
                <a:cs typeface="Times New Roman"/>
              </a:rPr>
              <a:t>количественные цели деятельности и оценки ресурсов</a:t>
            </a:r>
            <a:r>
              <a:rPr lang="ru-RU" b="1" dirty="0">
                <a:solidFill>
                  <a:srgbClr val="0070C0"/>
                </a:solidFill>
                <a:latin typeface="Times New Roman"/>
                <a:ea typeface="Times New Roman"/>
                <a:cs typeface="Times New Roman"/>
              </a:rPr>
              <a:t>), </a:t>
            </a:r>
            <a:endParaRPr lang="ru-RU" b="1" dirty="0" smtClean="0">
              <a:solidFill>
                <a:srgbClr val="0070C0"/>
              </a:solidFill>
              <a:latin typeface="Times New Roman"/>
              <a:ea typeface="Times New Roman"/>
              <a:cs typeface="Times New Roman"/>
            </a:endParaRPr>
          </a:p>
          <a:p>
            <a:pPr indent="449580" algn="just">
              <a:lnSpc>
                <a:spcPct val="115000"/>
              </a:lnSpc>
              <a:spcAft>
                <a:spcPts val="0"/>
              </a:spcAft>
            </a:pPr>
            <a:r>
              <a:rPr lang="ru-RU" b="1" dirty="0" smtClean="0">
                <a:solidFill>
                  <a:srgbClr val="0070C0"/>
                </a:solidFill>
                <a:latin typeface="Times New Roman"/>
                <a:ea typeface="Times New Roman"/>
                <a:cs typeface="Times New Roman"/>
              </a:rPr>
              <a:t>проектного </a:t>
            </a:r>
            <a:r>
              <a:rPr lang="ru-RU" b="1" dirty="0">
                <a:solidFill>
                  <a:srgbClr val="0070C0"/>
                </a:solidFill>
                <a:latin typeface="Times New Roman"/>
                <a:ea typeface="Times New Roman"/>
                <a:cs typeface="Times New Roman"/>
              </a:rPr>
              <a:t>мышления, </a:t>
            </a:r>
            <a:endParaRPr lang="ru-RU" b="1" dirty="0" smtClean="0">
              <a:solidFill>
                <a:srgbClr val="0070C0"/>
              </a:solidFill>
              <a:latin typeface="Times New Roman"/>
              <a:ea typeface="Times New Roman"/>
              <a:cs typeface="Times New Roman"/>
            </a:endParaRPr>
          </a:p>
          <a:p>
            <a:pPr indent="449580" algn="just">
              <a:lnSpc>
                <a:spcPct val="115000"/>
              </a:lnSpc>
              <a:spcAft>
                <a:spcPts val="0"/>
              </a:spcAft>
            </a:pPr>
            <a:r>
              <a:rPr lang="ru-RU" b="1" dirty="0" smtClean="0">
                <a:solidFill>
                  <a:srgbClr val="0070C0"/>
                </a:solidFill>
                <a:latin typeface="Times New Roman"/>
                <a:ea typeface="Times New Roman"/>
                <a:cs typeface="Times New Roman"/>
              </a:rPr>
              <a:t>знания </a:t>
            </a:r>
            <a:r>
              <a:rPr lang="ru-RU" b="1" dirty="0">
                <a:solidFill>
                  <a:srgbClr val="0070C0"/>
                </a:solidFill>
                <a:latin typeface="Times New Roman"/>
                <a:ea typeface="Times New Roman"/>
                <a:cs typeface="Times New Roman"/>
              </a:rPr>
              <a:t>и </a:t>
            </a:r>
            <a:r>
              <a:rPr lang="ru-RU" b="1" dirty="0" smtClean="0">
                <a:solidFill>
                  <a:srgbClr val="0070C0"/>
                </a:solidFill>
                <a:latin typeface="Times New Roman"/>
                <a:ea typeface="Times New Roman"/>
                <a:cs typeface="Times New Roman"/>
              </a:rPr>
              <a:t>понимания </a:t>
            </a:r>
            <a:r>
              <a:rPr lang="ru-RU" b="1" dirty="0">
                <a:solidFill>
                  <a:srgbClr val="0070C0"/>
                </a:solidFill>
                <a:latin typeface="Times New Roman"/>
                <a:ea typeface="Times New Roman"/>
                <a:cs typeface="Times New Roman"/>
              </a:rPr>
              <a:t>управленческих задач, </a:t>
            </a:r>
            <a:endParaRPr lang="ru-RU" b="1" dirty="0" smtClean="0">
              <a:solidFill>
                <a:srgbClr val="0070C0"/>
              </a:solidFill>
              <a:latin typeface="Times New Roman"/>
              <a:ea typeface="Times New Roman"/>
              <a:cs typeface="Times New Roman"/>
            </a:endParaRPr>
          </a:p>
          <a:p>
            <a:pPr indent="449580" algn="just">
              <a:lnSpc>
                <a:spcPct val="115000"/>
              </a:lnSpc>
              <a:spcAft>
                <a:spcPts val="0"/>
              </a:spcAft>
            </a:pPr>
            <a:r>
              <a:rPr lang="ru-RU" b="1" dirty="0" smtClean="0">
                <a:solidFill>
                  <a:srgbClr val="0070C0"/>
                </a:solidFill>
                <a:latin typeface="Times New Roman"/>
                <a:ea typeface="Times New Roman"/>
                <a:cs typeface="Times New Roman"/>
              </a:rPr>
              <a:t>знания </a:t>
            </a:r>
            <a:r>
              <a:rPr lang="ru-RU" b="1" dirty="0">
                <a:solidFill>
                  <a:srgbClr val="0070C0"/>
                </a:solidFill>
                <a:latin typeface="Times New Roman"/>
                <a:ea typeface="Times New Roman"/>
                <a:cs typeface="Times New Roman"/>
              </a:rPr>
              <a:t>и </a:t>
            </a:r>
            <a:r>
              <a:rPr lang="ru-RU" b="1" dirty="0" smtClean="0">
                <a:solidFill>
                  <a:srgbClr val="0070C0"/>
                </a:solidFill>
                <a:latin typeface="Times New Roman"/>
                <a:ea typeface="Times New Roman"/>
                <a:cs typeface="Times New Roman"/>
              </a:rPr>
              <a:t>использования </a:t>
            </a:r>
            <a:r>
              <a:rPr lang="ru-RU" b="1" dirty="0">
                <a:solidFill>
                  <a:srgbClr val="0070C0"/>
                </a:solidFill>
                <a:latin typeface="Times New Roman"/>
                <a:ea typeface="Times New Roman"/>
                <a:cs typeface="Times New Roman"/>
              </a:rPr>
              <a:t>современных международных требований к системам управления рисками, </a:t>
            </a:r>
            <a:endParaRPr lang="ru-RU" b="1" dirty="0" smtClean="0">
              <a:solidFill>
                <a:srgbClr val="0070C0"/>
              </a:solidFill>
              <a:latin typeface="Times New Roman"/>
              <a:ea typeface="Times New Roman"/>
              <a:cs typeface="Times New Roman"/>
            </a:endParaRPr>
          </a:p>
          <a:p>
            <a:pPr indent="449580" algn="just">
              <a:lnSpc>
                <a:spcPct val="115000"/>
              </a:lnSpc>
              <a:spcAft>
                <a:spcPts val="0"/>
              </a:spcAft>
            </a:pPr>
            <a:r>
              <a:rPr lang="ru-RU" b="1" dirty="0" smtClean="0">
                <a:solidFill>
                  <a:srgbClr val="0070C0"/>
                </a:solidFill>
                <a:latin typeface="Times New Roman"/>
                <a:ea typeface="Times New Roman"/>
                <a:cs typeface="Times New Roman"/>
              </a:rPr>
              <a:t>качество </a:t>
            </a:r>
            <a:r>
              <a:rPr lang="ru-RU" b="1" dirty="0">
                <a:solidFill>
                  <a:srgbClr val="0070C0"/>
                </a:solidFill>
                <a:latin typeface="Times New Roman"/>
                <a:ea typeface="Times New Roman"/>
                <a:cs typeface="Times New Roman"/>
              </a:rPr>
              <a:t>деятельности и </a:t>
            </a:r>
            <a:r>
              <a:rPr lang="ru-RU" b="1" dirty="0" smtClean="0">
                <a:solidFill>
                  <a:srgbClr val="0070C0"/>
                </a:solidFill>
                <a:latin typeface="Times New Roman"/>
                <a:ea typeface="Times New Roman"/>
                <a:cs typeface="Times New Roman"/>
              </a:rPr>
              <a:t>качество управления. </a:t>
            </a:r>
            <a:endParaRPr lang="ru-RU" sz="1800" b="1" dirty="0">
              <a:solidFill>
                <a:srgbClr val="0070C0"/>
              </a:solidFill>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4</a:t>
            </a:fld>
            <a:endParaRPr lang="ru-RU"/>
          </a:p>
        </p:txBody>
      </p:sp>
      <p:pic>
        <p:nvPicPr>
          <p:cNvPr id="4098" name="Picture 2" descr="Картинки по запросу Новые компетен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1709"/>
            <a:ext cx="2664296" cy="159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83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762872" cy="1143000"/>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Анализ рисков – наиболее</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актуальный инструмент</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управления</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457200" y="1600200"/>
            <a:ext cx="7715200" cy="4873752"/>
          </a:xfrm>
        </p:spPr>
        <p:txBody>
          <a:bodyPr>
            <a:normAutofit fontScale="85000" lnSpcReduction="10000"/>
          </a:bodyPr>
          <a:lstStyle/>
          <a:p>
            <a:pPr indent="449580" algn="just">
              <a:lnSpc>
                <a:spcPct val="115000"/>
              </a:lnSpc>
              <a:spcAft>
                <a:spcPts val="0"/>
              </a:spcAft>
            </a:pPr>
            <a:r>
              <a:rPr lang="ru-RU" dirty="0">
                <a:latin typeface="Times New Roman"/>
                <a:ea typeface="Calibri"/>
                <a:cs typeface="Times New Roman"/>
              </a:rPr>
              <a:t>Однако на пути к «светлому будущему» существует много неопределенности, </a:t>
            </a:r>
            <a:r>
              <a:rPr lang="ru-RU" dirty="0" smtClean="0">
                <a:latin typeface="Times New Roman"/>
                <a:ea typeface="Calibri"/>
                <a:cs typeface="Times New Roman"/>
              </a:rPr>
              <a:t>что </a:t>
            </a:r>
            <a:r>
              <a:rPr lang="ru-RU" dirty="0">
                <a:latin typeface="Times New Roman"/>
                <a:ea typeface="Calibri"/>
                <a:cs typeface="Times New Roman"/>
              </a:rPr>
              <a:t>порождает риски не достижения стратегических и тактических целей. </a:t>
            </a:r>
            <a:r>
              <a:rPr lang="ru-RU" b="1" dirty="0">
                <a:solidFill>
                  <a:srgbClr val="FF0000"/>
                </a:solidFill>
                <a:latin typeface="Times New Roman"/>
                <a:ea typeface="Calibri"/>
                <a:cs typeface="Times New Roman"/>
              </a:rPr>
              <a:t>Анализ рисков (оценка и управление), особенно их количественная оценка, являются наиболее актуальным инструментом формирования успешной стратегии развития любой организации. </a:t>
            </a:r>
            <a:endParaRPr lang="ru-RU" sz="1800" b="1" dirty="0">
              <a:solidFill>
                <a:srgbClr val="FF0000"/>
              </a:solidFill>
              <a:latin typeface="Calibri"/>
              <a:ea typeface="Calibri"/>
              <a:cs typeface="Times New Roman"/>
            </a:endParaRPr>
          </a:p>
          <a:p>
            <a:pPr indent="449580" algn="just">
              <a:lnSpc>
                <a:spcPct val="115000"/>
              </a:lnSpc>
              <a:spcAft>
                <a:spcPts val="0"/>
              </a:spcAft>
            </a:pPr>
            <a:r>
              <a:rPr lang="ru-RU" dirty="0">
                <a:latin typeface="Times New Roman"/>
                <a:cs typeface="Times New Roman"/>
              </a:rPr>
              <a:t>Риски, влияющие на организацию, могут иметь последствия с точки зрения экономической эффективности, деловой репутации, окружающей среды, безопасности, социальных последствий и пр. </a:t>
            </a:r>
            <a:r>
              <a:rPr lang="ru-RU" dirty="0" smtClean="0">
                <a:latin typeface="Times New Roman"/>
                <a:cs typeface="Times New Roman"/>
              </a:rPr>
              <a:t>в </a:t>
            </a:r>
            <a:r>
              <a:rPr lang="ru-RU" dirty="0">
                <a:latin typeface="Times New Roman"/>
                <a:cs typeface="Times New Roman"/>
              </a:rPr>
              <a:t>том числе и, это пожалуй главное, не достижение поставленных целей. </a:t>
            </a:r>
            <a:r>
              <a:rPr lang="ru-RU" dirty="0">
                <a:solidFill>
                  <a:srgbClr val="7030A0"/>
                </a:solidFill>
                <a:latin typeface="Times New Roman"/>
                <a:cs typeface="Times New Roman"/>
              </a:rPr>
              <a:t>Эффективное управление рисками позволяет организациям показывать хорошие результаты в условиях полной (или почти полной) неопределенности.</a:t>
            </a:r>
            <a:endParaRPr lang="ru-RU" sz="1800" dirty="0">
              <a:solidFill>
                <a:srgbClr val="7030A0"/>
              </a:solidFill>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5</a:t>
            </a:fld>
            <a:endParaRPr lang="ru-RU"/>
          </a:p>
        </p:txBody>
      </p:sp>
      <p:pic>
        <p:nvPicPr>
          <p:cNvPr id="5122" name="Picture 2" descr="Картинки по запросу Анализ рис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036" y="42862"/>
            <a:ext cx="2209428" cy="165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6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36712"/>
            <a:ext cx="8147248" cy="580926"/>
          </a:xfrm>
        </p:spPr>
        <p:txBody>
          <a:bodyPr>
            <a:noAutofit/>
          </a:bodyPr>
          <a:lstStyle/>
          <a:p>
            <a:r>
              <a:rPr lang="ru-RU" sz="3600" b="1" dirty="0" smtClean="0">
                <a:latin typeface="Times New Roman" panose="02020603050405020304" pitchFamily="18" charset="0"/>
                <a:cs typeface="Times New Roman" panose="02020603050405020304" pitchFamily="18" charset="0"/>
              </a:rPr>
              <a:t>О «риск-</a:t>
            </a:r>
            <a:r>
              <a:rPr lang="ru-RU" sz="3600" b="1" dirty="0" err="1" smtClean="0">
                <a:latin typeface="Times New Roman" panose="02020603050405020304" pitchFamily="18" charset="0"/>
                <a:cs typeface="Times New Roman" panose="02020603050405020304" pitchFamily="18" charset="0"/>
              </a:rPr>
              <a:t>ориентиро</a:t>
            </a:r>
            <a:r>
              <a:rPr lang="ru-RU" sz="3600" b="1" dirty="0" smtClean="0">
                <a:latin typeface="Times New Roman" panose="02020603050405020304" pitchFamily="18" charset="0"/>
                <a:cs typeface="Times New Roman" panose="02020603050405020304" pitchFamily="18" charset="0"/>
              </a:rPr>
              <a:t>-</a:t>
            </a:r>
            <a:br>
              <a:rPr lang="ru-RU" sz="3600" b="1" dirty="0" smtClean="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ванном» мышлении</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p:txBody>
          <a:bodyPr>
            <a:normAutofit fontScale="92500" lnSpcReduction="20000"/>
          </a:bodyPr>
          <a:lstStyle/>
          <a:p>
            <a:pPr marL="6350" marR="3175" indent="336550" algn="just">
              <a:lnSpc>
                <a:spcPct val="115000"/>
              </a:lnSpc>
              <a:spcBef>
                <a:spcPts val="550"/>
              </a:spcBef>
              <a:spcAft>
                <a:spcPts val="1000"/>
              </a:spcAft>
            </a:pPr>
            <a:r>
              <a:rPr lang="ru-RU" dirty="0">
                <a:latin typeface="Times New Roman"/>
                <a:ea typeface="Calibri"/>
                <a:cs typeface="Times New Roman"/>
              </a:rPr>
              <a:t>Для реализации </a:t>
            </a:r>
            <a:r>
              <a:rPr lang="ru-RU" dirty="0" smtClean="0">
                <a:latin typeface="Times New Roman"/>
                <a:ea typeface="Calibri"/>
                <a:cs typeface="Times New Roman"/>
              </a:rPr>
              <a:t>приведенных выше требований </a:t>
            </a:r>
            <a:r>
              <a:rPr lang="ru-RU" dirty="0">
                <a:solidFill>
                  <a:srgbClr val="0070C0"/>
                </a:solidFill>
                <a:latin typeface="Times New Roman"/>
                <a:ea typeface="Calibri"/>
                <a:cs typeface="Times New Roman"/>
              </a:rPr>
              <a:t>необходимо четко понимать суть и случайную природу рисков, источники и места их возникновения, методы оценки уровня рисков, меры по их снижению.</a:t>
            </a:r>
            <a:r>
              <a:rPr lang="ru-RU" dirty="0">
                <a:latin typeface="Times New Roman"/>
                <a:ea typeface="Calibri"/>
                <a:cs typeface="Times New Roman"/>
              </a:rPr>
              <a:t> Международный стандарт </a:t>
            </a:r>
            <a:r>
              <a:rPr lang="en-US" dirty="0">
                <a:latin typeface="Times New Roman"/>
                <a:ea typeface="Calibri"/>
                <a:cs typeface="Times New Roman"/>
              </a:rPr>
              <a:t>ISO</a:t>
            </a:r>
            <a:r>
              <a:rPr lang="ru-RU" dirty="0">
                <a:latin typeface="Times New Roman"/>
                <a:ea typeface="Calibri"/>
                <a:cs typeface="Times New Roman"/>
              </a:rPr>
              <a:t> 9001:2015 требует управления организацией </a:t>
            </a:r>
            <a:r>
              <a:rPr lang="ru-RU" dirty="0">
                <a:solidFill>
                  <a:srgbClr val="000000"/>
                </a:solidFill>
                <a:latin typeface="Times New Roman"/>
                <a:ea typeface="Times New Roman"/>
                <a:cs typeface="Times New Roman"/>
              </a:rPr>
              <a:t>с упором на «риск-</a:t>
            </a:r>
            <a:r>
              <a:rPr lang="ru-RU" spc="5" dirty="0">
                <a:solidFill>
                  <a:srgbClr val="000000"/>
                </a:solidFill>
                <a:latin typeface="Times New Roman"/>
                <a:ea typeface="Times New Roman"/>
                <a:cs typeface="Times New Roman"/>
              </a:rPr>
              <a:t>ориентированное мышление», позволяющее предотвратить получение непланируемых </a:t>
            </a:r>
            <a:r>
              <a:rPr lang="ru-RU" dirty="0">
                <a:solidFill>
                  <a:srgbClr val="000000"/>
                </a:solidFill>
                <a:latin typeface="Times New Roman"/>
                <a:ea typeface="Times New Roman"/>
                <a:cs typeface="Times New Roman"/>
              </a:rPr>
              <a:t>результатов.</a:t>
            </a:r>
            <a:endParaRPr lang="ru-RU" sz="1800" dirty="0">
              <a:latin typeface="Calibri"/>
              <a:ea typeface="Calibri"/>
              <a:cs typeface="Times New Roman"/>
            </a:endParaRPr>
          </a:p>
          <a:p>
            <a:pPr marL="0" indent="619125" algn="just">
              <a:lnSpc>
                <a:spcPct val="115000"/>
              </a:lnSpc>
              <a:spcAft>
                <a:spcPts val="0"/>
              </a:spcAft>
            </a:pPr>
            <a:r>
              <a:rPr lang="ru-RU" dirty="0">
                <a:latin typeface="Times New Roman"/>
                <a:cs typeface="Times New Roman"/>
              </a:rPr>
              <a:t>Сущности человеческой деятельности, будучи непредсказуемыми, обусловливают </a:t>
            </a:r>
            <a:r>
              <a:rPr lang="ru-RU" dirty="0" smtClean="0">
                <a:latin typeface="Times New Roman"/>
                <a:cs typeface="Times New Roman"/>
              </a:rPr>
              <a:t>неопределенности </a:t>
            </a:r>
            <a:r>
              <a:rPr lang="ru-RU" dirty="0">
                <a:latin typeface="Times New Roman"/>
                <a:cs typeface="Times New Roman"/>
              </a:rPr>
              <a:t>собственно процесса деятельности, которые в совокупности образуют </a:t>
            </a:r>
            <a:r>
              <a:rPr lang="ru-RU" i="1" dirty="0">
                <a:latin typeface="Times New Roman"/>
                <a:cs typeface="Times New Roman"/>
              </a:rPr>
              <a:t>источники </a:t>
            </a:r>
            <a:r>
              <a:rPr lang="ru-RU" dirty="0">
                <a:latin typeface="Times New Roman"/>
                <a:cs typeface="Times New Roman"/>
              </a:rPr>
              <a:t>неопределенности и </a:t>
            </a:r>
            <a:r>
              <a:rPr lang="ru-RU" dirty="0" err="1" smtClean="0">
                <a:latin typeface="Times New Roman"/>
                <a:cs typeface="Times New Roman"/>
              </a:rPr>
              <a:t>непредсказу-емости</a:t>
            </a:r>
            <a:r>
              <a:rPr lang="ru-RU" dirty="0" smtClean="0">
                <a:latin typeface="Times New Roman"/>
                <a:cs typeface="Times New Roman"/>
              </a:rPr>
              <a:t> </a:t>
            </a:r>
            <a:r>
              <a:rPr lang="ru-RU" dirty="0">
                <a:latin typeface="Times New Roman"/>
                <a:cs typeface="Times New Roman"/>
              </a:rPr>
              <a:t>будущего. </a:t>
            </a:r>
            <a:r>
              <a:rPr lang="ru-RU" b="1" dirty="0">
                <a:latin typeface="Times New Roman"/>
                <a:cs typeface="Times New Roman"/>
              </a:rPr>
              <a:t>Эти источники и представляют собой опасности, порождающие </a:t>
            </a:r>
            <a:r>
              <a:rPr lang="ru-RU" b="1" dirty="0" smtClean="0">
                <a:latin typeface="Times New Roman"/>
                <a:cs typeface="Times New Roman"/>
              </a:rPr>
              <a:t>риски формирования НТИ</a:t>
            </a:r>
            <a:r>
              <a:rPr lang="ru-RU" dirty="0" smtClean="0">
                <a:latin typeface="Times New Roman"/>
                <a:cs typeface="Times New Roman"/>
              </a:rPr>
              <a:t>.</a:t>
            </a:r>
            <a:endParaRPr lang="ru-RU" sz="1800" dirty="0">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6</a:t>
            </a:fld>
            <a:endParaRPr lang="ru-RU"/>
          </a:p>
        </p:txBody>
      </p:sp>
      <p:pic>
        <p:nvPicPr>
          <p:cNvPr id="6146" name="Picture 2" descr="Картинки по запросу Риск-ориентированное мышл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0"/>
            <a:ext cx="3047256" cy="167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65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5976664" cy="1143000"/>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Качественное управление деятельностью снижает риски</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p:txBody>
          <a:bodyPr>
            <a:normAutofit fontScale="92500"/>
          </a:bodyPr>
          <a:lstStyle/>
          <a:p>
            <a:pPr indent="450215" algn="just">
              <a:lnSpc>
                <a:spcPct val="115000"/>
              </a:lnSpc>
              <a:spcAft>
                <a:spcPts val="0"/>
              </a:spcAft>
            </a:pPr>
            <a:r>
              <a:rPr lang="ru-RU" b="1" dirty="0">
                <a:solidFill>
                  <a:srgbClr val="C00000"/>
                </a:solidFill>
                <a:latin typeface="Times New Roman"/>
                <a:cs typeface="Times New Roman"/>
              </a:rPr>
              <a:t>Способом</a:t>
            </a:r>
            <a:r>
              <a:rPr lang="ru-RU" dirty="0">
                <a:latin typeface="Times New Roman"/>
                <a:cs typeface="Times New Roman"/>
              </a:rPr>
              <a:t>, позволяющим, по крайней мере частично, </a:t>
            </a:r>
            <a:r>
              <a:rPr lang="ru-RU" b="1" dirty="0">
                <a:solidFill>
                  <a:srgbClr val="C00000"/>
                </a:solidFill>
                <a:latin typeface="Times New Roman"/>
                <a:cs typeface="Times New Roman"/>
              </a:rPr>
              <a:t>снимать неопределенность и непредсказуемость будущего, а также изменять и перераспределять риски и шансы</a:t>
            </a:r>
            <a:r>
              <a:rPr lang="ru-RU" dirty="0">
                <a:latin typeface="Times New Roman"/>
                <a:cs typeface="Times New Roman"/>
              </a:rPr>
              <a:t>, вместе с вероятностями их наступления и тем самым сделать будущее более определенным и предсказуемым</a:t>
            </a:r>
            <a:r>
              <a:rPr lang="ru-RU" dirty="0">
                <a:solidFill>
                  <a:srgbClr val="C00000"/>
                </a:solidFill>
                <a:latin typeface="Times New Roman"/>
                <a:cs typeface="Times New Roman"/>
              </a:rPr>
              <a:t>, </a:t>
            </a:r>
            <a:r>
              <a:rPr lang="ru-RU" b="1" dirty="0">
                <a:solidFill>
                  <a:srgbClr val="C00000"/>
                </a:solidFill>
                <a:latin typeface="Times New Roman"/>
                <a:cs typeface="Times New Roman"/>
              </a:rPr>
              <a:t>является управление деятельностью</a:t>
            </a:r>
            <a:r>
              <a:rPr lang="ru-RU" dirty="0">
                <a:solidFill>
                  <a:srgbClr val="C00000"/>
                </a:solidFill>
                <a:latin typeface="Times New Roman"/>
                <a:cs typeface="Times New Roman"/>
              </a:rPr>
              <a:t>. </a:t>
            </a:r>
            <a:endParaRPr lang="ru-RU" sz="1800" dirty="0">
              <a:solidFill>
                <a:srgbClr val="C00000"/>
              </a:solidFill>
              <a:latin typeface="Calibri"/>
              <a:ea typeface="Calibri"/>
              <a:cs typeface="Times New Roman"/>
            </a:endParaRPr>
          </a:p>
          <a:p>
            <a:pPr indent="450215" algn="just">
              <a:lnSpc>
                <a:spcPct val="115000"/>
              </a:lnSpc>
              <a:spcAft>
                <a:spcPts val="0"/>
              </a:spcAft>
            </a:pPr>
            <a:r>
              <a:rPr lang="ru-RU" dirty="0">
                <a:solidFill>
                  <a:srgbClr val="0070C0"/>
                </a:solidFill>
                <a:latin typeface="Times New Roman"/>
                <a:cs typeface="Times New Roman"/>
              </a:rPr>
              <a:t>В условиях неопределенности всегда существует множество альтернативных вариантов принятия решений. </a:t>
            </a:r>
            <a:r>
              <a:rPr lang="ru-RU" dirty="0">
                <a:latin typeface="Times New Roman"/>
                <a:cs typeface="Times New Roman"/>
              </a:rPr>
              <a:t>Вероятность успешной реализации любого из них зависит от значительного количества внутренних и внешних факторов, воздействующих на организацию, от качества принимаемого управленческого решения.</a:t>
            </a:r>
            <a:endParaRPr lang="ru-RU" sz="1800" dirty="0">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7</a:t>
            </a:fld>
            <a:endParaRPr lang="ru-RU"/>
          </a:p>
        </p:txBody>
      </p:sp>
      <p:pic>
        <p:nvPicPr>
          <p:cNvPr id="7170" name="Picture 2" descr="Картинки по запросу Качественное управл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946"/>
            <a:ext cx="2644435" cy="176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32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Картинки по запросу Хороший менедже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5385" y="692696"/>
            <a:ext cx="2439349"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Autofit/>
          </a:bodyPr>
          <a:lstStyle/>
          <a:p>
            <a:r>
              <a:rPr lang="ru-RU" sz="2400" b="1" dirty="0">
                <a:solidFill>
                  <a:srgbClr val="FF0000"/>
                </a:solidFill>
                <a:latin typeface="Times New Roman"/>
                <a:ea typeface="Calibri"/>
                <a:cs typeface="Times New Roman"/>
              </a:rPr>
              <a:t>«Плохой менеджер занимается управлением кризисными ситуациями, а хороший менеджер – </a:t>
            </a:r>
            <a:r>
              <a:rPr lang="ru-RU" sz="2400" b="1" dirty="0" smtClean="0">
                <a:solidFill>
                  <a:srgbClr val="FF0000"/>
                </a:solidFill>
                <a:latin typeface="Times New Roman"/>
                <a:ea typeface="Calibri"/>
                <a:cs typeface="Times New Roman"/>
              </a:rPr>
              <a:t>        </a:t>
            </a:r>
            <a:br>
              <a:rPr lang="ru-RU" sz="2400" b="1" dirty="0" smtClean="0">
                <a:solidFill>
                  <a:srgbClr val="FF0000"/>
                </a:solidFill>
                <a:latin typeface="Times New Roman"/>
                <a:ea typeface="Calibri"/>
                <a:cs typeface="Times New Roman"/>
              </a:rPr>
            </a:br>
            <a:r>
              <a:rPr lang="ru-RU" sz="2400" b="1" dirty="0">
                <a:solidFill>
                  <a:srgbClr val="FF0000"/>
                </a:solidFill>
                <a:latin typeface="Times New Roman"/>
                <a:ea typeface="Calibri"/>
                <a:cs typeface="Times New Roman"/>
              </a:rPr>
              <a:t> </a:t>
            </a:r>
            <a:r>
              <a:rPr lang="ru-RU" sz="2400" b="1" dirty="0" smtClean="0">
                <a:solidFill>
                  <a:srgbClr val="FF0000"/>
                </a:solidFill>
                <a:latin typeface="Times New Roman"/>
                <a:ea typeface="Calibri"/>
                <a:cs typeface="Times New Roman"/>
              </a:rPr>
              <a:t>                        управлением </a:t>
            </a:r>
            <a:r>
              <a:rPr lang="ru-RU" sz="2400" b="1" dirty="0">
                <a:solidFill>
                  <a:srgbClr val="FF0000"/>
                </a:solidFill>
                <a:latin typeface="Times New Roman"/>
                <a:ea typeface="Calibri"/>
                <a:cs typeface="Times New Roman"/>
              </a:rPr>
              <a:t>рисками</a:t>
            </a:r>
            <a:r>
              <a:rPr lang="ru-RU" sz="2400" b="1" dirty="0" smtClean="0">
                <a:solidFill>
                  <a:srgbClr val="FF0000"/>
                </a:solidFill>
                <a:latin typeface="Times New Roman"/>
                <a:ea typeface="Calibri"/>
                <a:cs typeface="Times New Roman"/>
              </a:rPr>
              <a:t>»</a:t>
            </a:r>
            <a:endParaRPr lang="ru-RU" sz="2400" dirty="0"/>
          </a:p>
        </p:txBody>
      </p:sp>
      <p:sp>
        <p:nvSpPr>
          <p:cNvPr id="3" name="Объект 2"/>
          <p:cNvSpPr>
            <a:spLocks noGrp="1"/>
          </p:cNvSpPr>
          <p:nvPr>
            <p:ph sz="quarter" idx="1"/>
          </p:nvPr>
        </p:nvSpPr>
        <p:spPr>
          <a:xfrm>
            <a:off x="539552" y="2204864"/>
            <a:ext cx="7467600" cy="4451374"/>
          </a:xfrm>
        </p:spPr>
        <p:txBody>
          <a:bodyPr>
            <a:normAutofit/>
          </a:bodyPr>
          <a:lstStyle/>
          <a:p>
            <a:pPr algn="just">
              <a:lnSpc>
                <a:spcPct val="115000"/>
              </a:lnSpc>
              <a:spcAft>
                <a:spcPts val="0"/>
              </a:spcAft>
            </a:pPr>
            <a:r>
              <a:rPr lang="ru-RU" dirty="0">
                <a:latin typeface="Times New Roman"/>
                <a:ea typeface="Times New Roman"/>
                <a:cs typeface="Times New Roman"/>
              </a:rPr>
              <a:t>Основная задача управления организацией – обеспечение достижения своих стратегических, тактических и оперативных устремлений в условиях меняющихся воздействий со стороны среды и внутренних </a:t>
            </a:r>
            <a:r>
              <a:rPr lang="ru-RU" dirty="0" smtClean="0">
                <a:latin typeface="Times New Roman"/>
                <a:ea typeface="Times New Roman"/>
                <a:cs typeface="Times New Roman"/>
              </a:rPr>
              <a:t>изменений, порождающих риски в деятельности. </a:t>
            </a:r>
          </a:p>
          <a:p>
            <a:pPr algn="just">
              <a:lnSpc>
                <a:spcPct val="115000"/>
              </a:lnSpc>
              <a:spcAft>
                <a:spcPts val="0"/>
              </a:spcAft>
            </a:pPr>
            <a:r>
              <a:rPr lang="ru-RU" b="1" dirty="0" smtClean="0">
                <a:solidFill>
                  <a:srgbClr val="002060"/>
                </a:solidFill>
                <a:latin typeface="Times New Roman"/>
                <a:ea typeface="Calibri"/>
                <a:cs typeface="Times New Roman"/>
              </a:rPr>
              <a:t>Анализ </a:t>
            </a:r>
            <a:r>
              <a:rPr lang="ru-RU" b="1" dirty="0">
                <a:solidFill>
                  <a:srgbClr val="002060"/>
                </a:solidFill>
                <a:latin typeface="Times New Roman"/>
                <a:ea typeface="Calibri"/>
                <a:cs typeface="Times New Roman"/>
              </a:rPr>
              <a:t>и управление рисками в настоящее время становится основой качества управления и фактически занимает ведущее место во всех системах современного менеджмента.</a:t>
            </a:r>
            <a:endParaRPr lang="ru-RU" sz="1800" b="1" dirty="0">
              <a:solidFill>
                <a:srgbClr val="002060"/>
              </a:solidFill>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8</a:t>
            </a:fld>
            <a:endParaRPr lang="ru-RU"/>
          </a:p>
        </p:txBody>
      </p:sp>
      <p:pic>
        <p:nvPicPr>
          <p:cNvPr id="8198" name="Picture 6" descr="Картинки по запросу Хороший менедже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80728"/>
            <a:ext cx="1800200" cy="135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18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a:xfrm>
            <a:off x="457200" y="1340768"/>
            <a:ext cx="7467600" cy="5133184"/>
          </a:xfrm>
        </p:spPr>
        <p:txBody>
          <a:bodyPr>
            <a:normAutofit fontScale="92500" lnSpcReduction="20000"/>
          </a:bodyPr>
          <a:lstStyle/>
          <a:p>
            <a:pPr algn="just">
              <a:lnSpc>
                <a:spcPct val="115000"/>
              </a:lnSpc>
              <a:spcAft>
                <a:spcPts val="0"/>
              </a:spcAft>
            </a:pPr>
            <a:r>
              <a:rPr lang="ru-RU" dirty="0">
                <a:latin typeface="Times New Roman"/>
                <a:ea typeface="Times New Roman"/>
                <a:cs typeface="Times New Roman"/>
              </a:rPr>
              <a:t>Собственно объектом управления является сама организация, её деятельность, по которой обычно и судят об её успешности. Деятельность заключается в движении к поставленным целям. Для достижения целей организацией необходимо управлять. </a:t>
            </a:r>
            <a:r>
              <a:rPr lang="ru-RU" b="1" dirty="0">
                <a:solidFill>
                  <a:srgbClr val="C00000"/>
                </a:solidFill>
                <a:latin typeface="Times New Roman"/>
                <a:ea typeface="Times New Roman"/>
                <a:cs typeface="Times New Roman"/>
              </a:rPr>
              <a:t>Оценку результативности и эффективности управления организацией обычно осуществляют по целям и характеру движения к ним: значение цели для организации и общества, мера достижения цели, характер движения к цели и пр.</a:t>
            </a:r>
            <a:r>
              <a:rPr lang="ru-RU" b="1" dirty="0">
                <a:latin typeface="Times New Roman"/>
                <a:ea typeface="Times New Roman"/>
                <a:cs typeface="Times New Roman"/>
              </a:rPr>
              <a:t> </a:t>
            </a:r>
            <a:r>
              <a:rPr lang="ru-RU" dirty="0">
                <a:latin typeface="Times New Roman"/>
                <a:ea typeface="Times New Roman"/>
                <a:cs typeface="Times New Roman"/>
              </a:rPr>
              <a:t>Кроме того, в системе могут изменяться различные параметры, определяющие её поведение, что также приводит к необходимости управления.</a:t>
            </a:r>
            <a:endParaRPr lang="ru-RU" sz="1800" dirty="0">
              <a:latin typeface="Calibri"/>
              <a:ea typeface="Calibri"/>
              <a:cs typeface="Times New Roman"/>
            </a:endParaRPr>
          </a:p>
          <a:p>
            <a:pPr algn="just">
              <a:lnSpc>
                <a:spcPct val="115000"/>
              </a:lnSpc>
              <a:spcAft>
                <a:spcPts val="0"/>
              </a:spcAft>
            </a:pPr>
            <a:r>
              <a:rPr lang="ru-RU" b="1" dirty="0">
                <a:latin typeface="Times New Roman"/>
                <a:ea typeface="Times New Roman"/>
                <a:cs typeface="Times New Roman"/>
              </a:rPr>
              <a:t>Именно в процессе управления и появляются основные опасности, порождающие риски. </a:t>
            </a:r>
            <a:endParaRPr lang="ru-RU" sz="1800" b="1" dirty="0">
              <a:latin typeface="Calibri"/>
              <a:ea typeface="Calibri"/>
              <a:cs typeface="Times New Roman"/>
            </a:endParaRPr>
          </a:p>
          <a:p>
            <a:endParaRPr lang="ru-RU" dirty="0"/>
          </a:p>
        </p:txBody>
      </p:sp>
      <p:sp>
        <p:nvSpPr>
          <p:cNvPr id="4" name="Номер слайда 3"/>
          <p:cNvSpPr>
            <a:spLocks noGrp="1"/>
          </p:cNvSpPr>
          <p:nvPr>
            <p:ph type="sldNum" sz="quarter" idx="15"/>
          </p:nvPr>
        </p:nvSpPr>
        <p:spPr/>
        <p:txBody>
          <a:bodyPr/>
          <a:lstStyle/>
          <a:p>
            <a:fld id="{9909D3B4-13DE-4958-87B4-2D570E9B2423}" type="slidenum">
              <a:rPr lang="ru-RU" smtClean="0"/>
              <a:t>9</a:t>
            </a:fld>
            <a:endParaRPr lang="ru-RU"/>
          </a:p>
        </p:txBody>
      </p:sp>
      <p:pic>
        <p:nvPicPr>
          <p:cNvPr id="921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83" y="44624"/>
            <a:ext cx="2681973"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043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236</TotalTime>
  <Words>2309</Words>
  <Application>Microsoft Office PowerPoint</Application>
  <PresentationFormat>Экран (4:3)</PresentationFormat>
  <Paragraphs>139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Эркер</vt:lpstr>
      <vt:lpstr>Управление рисками при реализации национальной технологической инициативы  </vt:lpstr>
      <vt:lpstr>Введение</vt:lpstr>
      <vt:lpstr>Из послания президента       Федеральному собранию</vt:lpstr>
      <vt:lpstr>О новых  компетенциях</vt:lpstr>
      <vt:lpstr>Анализ рисков – наиболее  актуальный инструмент  управления</vt:lpstr>
      <vt:lpstr>О «риск-ориентиро- ванном» мышлении</vt:lpstr>
      <vt:lpstr>Качественное управление деятельностью снижает риски</vt:lpstr>
      <vt:lpstr>«Плохой менеджер занимается управлением кризисными ситуациями, а хороший менеджер –                                   управлением рисками»</vt:lpstr>
      <vt:lpstr>Презентация PowerPoint</vt:lpstr>
      <vt:lpstr>Риск</vt:lpstr>
      <vt:lpstr>Роль управленческих  решений</vt:lpstr>
      <vt:lpstr>Что же должно измениться в управлении системой подготовки кадров с учётом наличия рисков не достижения целей  для НТИ?</vt:lpstr>
      <vt:lpstr>Требования к обучающим преподавателям:</vt:lpstr>
      <vt:lpstr>Риски и шансы</vt:lpstr>
      <vt:lpstr>Классификации рисков</vt:lpstr>
      <vt:lpstr>Основные источники  рисков при управлении</vt:lpstr>
      <vt:lpstr>Презентация PowerPoint</vt:lpstr>
      <vt:lpstr>Возникновение опасностей при управлении</vt:lpstr>
      <vt:lpstr>Идентификация  опасностей</vt:lpstr>
      <vt:lpstr>Целеполагание как  источник опасности и рисков</vt:lpstr>
      <vt:lpstr>Оценка текущего состояния движения организации к целям как источник опасности и рисков</vt:lpstr>
      <vt:lpstr>Рассмотрим весьма  распространенный пример</vt:lpstr>
      <vt:lpstr>Формирование управленческого решения, обеспечивающего переход от текущего состояния в желаемое, как источник опасности и рисков</vt:lpstr>
      <vt:lpstr>Оценка управляемости процессов  развития как источник опасности и рисков</vt:lpstr>
      <vt:lpstr>Модель количественного определения риска</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Управления рисками при реализации национальной технологической инициативы  </dc:title>
  <dc:creator>Васильков Юрий Викторович</dc:creator>
  <cp:lastModifiedBy>Васильков Юрий</cp:lastModifiedBy>
  <cp:revision>24</cp:revision>
  <dcterms:created xsi:type="dcterms:W3CDTF">2017-09-20T09:04:33Z</dcterms:created>
  <dcterms:modified xsi:type="dcterms:W3CDTF">2017-09-21T04:58:57Z</dcterms:modified>
</cp:coreProperties>
</file>