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4"/>
  </p:notesMasterIdLst>
  <p:sldIdLst>
    <p:sldId id="355" r:id="rId3"/>
    <p:sldId id="356" r:id="rId4"/>
    <p:sldId id="572" r:id="rId5"/>
    <p:sldId id="573" r:id="rId6"/>
    <p:sldId id="569" r:id="rId7"/>
    <p:sldId id="578" r:id="rId8"/>
    <p:sldId id="571" r:id="rId9"/>
    <p:sldId id="574" r:id="rId10"/>
    <p:sldId id="575" r:id="rId11"/>
    <p:sldId id="576" r:id="rId12"/>
    <p:sldId id="559" r:id="rId13"/>
    <p:sldId id="568" r:id="rId14"/>
    <p:sldId id="558" r:id="rId15"/>
    <p:sldId id="577" r:id="rId16"/>
    <p:sldId id="557" r:id="rId17"/>
    <p:sldId id="556" r:id="rId18"/>
    <p:sldId id="554" r:id="rId19"/>
    <p:sldId id="552" r:id="rId20"/>
    <p:sldId id="581" r:id="rId21"/>
    <p:sldId id="555" r:id="rId22"/>
    <p:sldId id="551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3399"/>
    <a:srgbClr val="B76C0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EC0C8-77D5-4432-BA46-7535CD8CF751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6152-856F-42A8-AD51-F8936B43AC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049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810A-B833-4CB9-BDC5-A1395EA4240B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152-856F-42A8-AD51-F8936B43AC5D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314182-3F83-4C5D-BF77-6FF1211F3E16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810A-B833-4CB9-BDC5-A1395EA4240B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810A-B833-4CB9-BDC5-A1395EA4240B}" type="slidenum">
              <a:rPr lang="ru-RU" altLang="ru-RU" smtClean="0">
                <a:solidFill>
                  <a:prstClr val="black"/>
                </a:solidFill>
              </a:rPr>
              <a:pPr/>
              <a:t>3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810A-B833-4CB9-BDC5-A1395EA4240B}" type="slidenum">
              <a:rPr lang="ru-RU" altLang="ru-RU" smtClean="0">
                <a:solidFill>
                  <a:prstClr val="black"/>
                </a:solidFill>
              </a:rPr>
              <a:pPr/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152-856F-42A8-AD51-F8936B43AC5D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0810A-B833-4CB9-BDC5-A1395EA4240B}" type="slidenum">
              <a:rPr lang="ru-RU" altLang="ru-RU" smtClean="0">
                <a:solidFill>
                  <a:prstClr val="black"/>
                </a:solidFill>
              </a:rPr>
              <a:pPr/>
              <a:t>6</a:t>
            </a:fld>
            <a:endParaRPr lang="ru-RU" alt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152-856F-42A8-AD51-F8936B43AC5D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152-856F-42A8-AD51-F8936B43AC5D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BE6152-856F-42A8-AD51-F8936B43AC5D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B671A-5733-44C1-9CE9-DE4AD6709600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9" descr="gap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96" y="116632"/>
            <a:ext cx="200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C0F67-DAA8-4AC2-A45D-C8F39CDC0B18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5A25C-775E-47D0-9C23-FCFE5084F821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203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0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5461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19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97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471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 descr="gap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96" y="116632"/>
            <a:ext cx="200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163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90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7293D-95EE-4C68-AAF0-E2F15ECD4051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9" descr="gapm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96" y="116632"/>
            <a:ext cx="20066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6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914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92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88A1C-01F5-40CF-B755-E1057388CA2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9EB469-7F60-4B35-BA83-737D5BEBEC40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78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1440-4F3D-4EBD-A25C-3B2DC1127314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7579-877E-4D28-8184-7D3CEFA69110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2F946-B41C-42DB-89E2-C0016EABD91A}" type="datetime1">
              <a:rPr lang="ru-RU" smtClean="0"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38FC-6BC2-4A7D-9E1E-8B6A01D3CB4A}" type="datetime1">
              <a:rPr lang="ru-RU" smtClean="0"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CA2FF-E08C-4022-8690-C2EA71B4D49A}" type="datetime1">
              <a:rPr lang="ru-RU" smtClean="0"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FC02-FAAF-4F1C-B571-4D976D2E9CD8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022F8-0128-4D06-A6F6-BBAF58810B7C}" type="datetime1">
              <a:rPr lang="ru-RU" smtClean="0"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46529-F9AC-4731-9D42-C4D1F460C5F1}" type="datetime1">
              <a:rPr lang="ru-RU" smtClean="0"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741A-C825-4A5D-948E-19D71663ED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26406-8DB0-43A1-92A5-8320B18E41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5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ctrTitle"/>
          </p:nvPr>
        </p:nvSpPr>
        <p:spPr>
          <a:xfrm>
            <a:off x="282756" y="1700808"/>
            <a:ext cx="7848871" cy="1633364"/>
          </a:xfrm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latin typeface="Times New Roman"/>
                <a:ea typeface="Calibri"/>
              </a:rPr>
              <a:t/>
            </a:r>
            <a:br>
              <a:rPr lang="ru-RU" b="1" dirty="0" smtClean="0">
                <a:latin typeface="Times New Roman"/>
                <a:ea typeface="Calibri"/>
              </a:rPr>
            </a:br>
            <a:r>
              <a:rPr lang="ru-RU" b="1" dirty="0" smtClean="0">
                <a:latin typeface="Times New Roman"/>
                <a:ea typeface="Calibri"/>
              </a:rPr>
              <a:t>Менеджмент рисков</a:t>
            </a:r>
            <a:br>
              <a:rPr lang="ru-RU" b="1" dirty="0" smtClean="0">
                <a:latin typeface="Times New Roman"/>
                <a:ea typeface="Calibri"/>
              </a:rPr>
            </a:b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b="1" dirty="0">
                <a:latin typeface="Times New Roman"/>
                <a:ea typeface="Calibri"/>
              </a:rPr>
              <a:t>в современных системах </a:t>
            </a:r>
            <a:r>
              <a:rPr lang="ru-RU" b="1" dirty="0" smtClean="0">
                <a:latin typeface="Times New Roman"/>
                <a:ea typeface="Calibri"/>
              </a:rPr>
              <a:t>менеджмента </a:t>
            </a:r>
            <a:r>
              <a:rPr lang="ru-RU" sz="4800" dirty="0">
                <a:latin typeface="Times New Roman"/>
                <a:ea typeface="Calibri"/>
              </a:rPr>
              <a:t/>
            </a:r>
            <a:br>
              <a:rPr lang="ru-RU" sz="4800" dirty="0">
                <a:latin typeface="Times New Roman"/>
                <a:ea typeface="Calibri"/>
              </a:rPr>
            </a:br>
            <a: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640" y="4437112"/>
            <a:ext cx="7494537" cy="1296144"/>
          </a:xfrm>
        </p:spPr>
        <p:txBody>
          <a:bodyPr>
            <a:noAutofit/>
          </a:bodyPr>
          <a:lstStyle/>
          <a:p>
            <a:pPr algn="r">
              <a:lnSpc>
                <a:spcPct val="65000"/>
              </a:lnSpc>
            </a:pPr>
            <a:r>
              <a:rPr lang="ru-RU" altLang="ru-RU" b="1" dirty="0" smtClean="0">
                <a:solidFill>
                  <a:srgbClr val="0070C0"/>
                </a:solidFill>
              </a:rPr>
              <a:t>Васильков Ю.В</a:t>
            </a:r>
            <a:r>
              <a:rPr lang="ru-RU" altLang="ru-RU" dirty="0" smtClean="0">
                <a:solidFill>
                  <a:srgbClr val="0070C0"/>
                </a:solidFill>
              </a:rPr>
              <a:t>. </a:t>
            </a:r>
            <a:r>
              <a:rPr lang="ru-RU" altLang="ru-RU" sz="2400" dirty="0" smtClean="0">
                <a:solidFill>
                  <a:srgbClr val="0070C0"/>
                </a:solidFill>
              </a:rPr>
              <a:t>д.т.н. проф.</a:t>
            </a:r>
            <a:r>
              <a:rPr lang="en-US" altLang="ru-RU" sz="2400" dirty="0" smtClean="0">
                <a:solidFill>
                  <a:srgbClr val="0070C0"/>
                </a:solidFill>
              </a:rPr>
              <a:t> </a:t>
            </a:r>
            <a:r>
              <a:rPr lang="ru-RU" altLang="ru-RU" sz="2400" dirty="0" smtClean="0">
                <a:solidFill>
                  <a:srgbClr val="0070C0"/>
                </a:solidFill>
              </a:rPr>
              <a:t>действительный член </a:t>
            </a:r>
          </a:p>
          <a:p>
            <a:pPr algn="r">
              <a:lnSpc>
                <a:spcPct val="65000"/>
              </a:lnSpc>
            </a:pPr>
            <a:r>
              <a:rPr lang="ru-RU" altLang="ru-RU" sz="2400" dirty="0" smtClean="0">
                <a:solidFill>
                  <a:srgbClr val="0070C0"/>
                </a:solidFill>
              </a:rPr>
              <a:t>  </a:t>
            </a:r>
            <a:r>
              <a:rPr lang="en-US" altLang="ru-RU" sz="2400" dirty="0" smtClean="0">
                <a:solidFill>
                  <a:srgbClr val="0070C0"/>
                </a:solidFill>
              </a:rPr>
              <a:t>			</a:t>
            </a:r>
            <a:r>
              <a:rPr lang="ru-RU" altLang="ru-RU" sz="2400" dirty="0" smtClean="0">
                <a:solidFill>
                  <a:srgbClr val="0070C0"/>
                </a:solidFill>
              </a:rPr>
              <a:t>академии проблем качества РФ, </a:t>
            </a:r>
            <a:endParaRPr lang="en-US" altLang="ru-RU" sz="2400" dirty="0" smtClean="0">
              <a:solidFill>
                <a:srgbClr val="0070C0"/>
              </a:solidFill>
            </a:endParaRPr>
          </a:p>
          <a:p>
            <a:pPr algn="r">
              <a:lnSpc>
                <a:spcPct val="65000"/>
              </a:lnSpc>
            </a:pPr>
            <a:r>
              <a:rPr lang="en-US" altLang="ru-RU" sz="2400" dirty="0" smtClean="0">
                <a:solidFill>
                  <a:srgbClr val="0070C0"/>
                </a:solidFill>
              </a:rPr>
              <a:t>			</a:t>
            </a:r>
            <a:r>
              <a:rPr lang="ru-RU" altLang="ru-RU" sz="2400" dirty="0" smtClean="0">
                <a:solidFill>
                  <a:srgbClr val="0070C0"/>
                </a:solidFill>
              </a:rPr>
              <a:t>  </a:t>
            </a:r>
            <a:r>
              <a:rPr lang="en-US" altLang="ru-RU" sz="2400" dirty="0" smtClean="0">
                <a:solidFill>
                  <a:srgbClr val="0070C0"/>
                </a:solidFill>
              </a:rPr>
              <a:t>EOQ</a:t>
            </a:r>
            <a:r>
              <a:rPr lang="ru-RU" altLang="ru-RU" sz="2400" dirty="0" smtClean="0">
                <a:solidFill>
                  <a:srgbClr val="0070C0"/>
                </a:solidFill>
              </a:rPr>
              <a:t>-аудитор, менеджер </a:t>
            </a:r>
          </a:p>
          <a:p>
            <a:pPr algn="r">
              <a:lnSpc>
                <a:spcPct val="65000"/>
              </a:lnSpc>
            </a:pP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  <a:r>
              <a:rPr lang="en-US" altLang="ru-RU" sz="2400" dirty="0" smtClean="0">
                <a:solidFill>
                  <a:srgbClr val="0070C0"/>
                </a:solidFill>
              </a:rPr>
              <a:t>			</a:t>
            </a:r>
            <a:r>
              <a:rPr lang="ru-RU" altLang="ru-RU" sz="2400" dirty="0" smtClean="0">
                <a:solidFill>
                  <a:srgbClr val="0070C0"/>
                </a:solidFill>
              </a:rPr>
              <a:t>  по рискам </a:t>
            </a:r>
            <a:r>
              <a:rPr lang="en-US" altLang="ru-RU" sz="2400" dirty="0" smtClean="0">
                <a:solidFill>
                  <a:srgbClr val="0070C0"/>
                </a:solidFill>
              </a:rPr>
              <a:t>Quality Austria</a:t>
            </a:r>
            <a:endParaRPr lang="ru-RU" altLang="ru-RU" dirty="0" smtClean="0">
              <a:solidFill>
                <a:srgbClr val="0070C0"/>
              </a:solidFill>
            </a:endParaRPr>
          </a:p>
          <a:p>
            <a:pPr algn="r"/>
            <a:r>
              <a:rPr lang="en-US" altLang="ru-RU" sz="2400" b="1" dirty="0" smtClean="0">
                <a:solidFill>
                  <a:srgbClr val="0070C0"/>
                </a:solidFill>
              </a:rPr>
              <a:t>		</a:t>
            </a:r>
            <a:endParaRPr lang="ru-RU" altLang="ru-RU" sz="1800" dirty="0" smtClean="0">
              <a:solidFill>
                <a:srgbClr val="0070C0"/>
              </a:solidFill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65153" y="6309320"/>
            <a:ext cx="433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1600" dirty="0">
                <a:cs typeface="Arial" panose="020B0604020202020204" pitchFamily="34" charset="0"/>
              </a:rPr>
              <a:t>©  </a:t>
            </a:r>
            <a:r>
              <a:rPr lang="ru-RU" altLang="ru-RU" sz="1600" dirty="0">
                <a:cs typeface="Arial" panose="020B0604020202020204" pitchFamily="34" charset="0"/>
              </a:rPr>
              <a:t>Ю. Васильков, </a:t>
            </a:r>
            <a:r>
              <a:rPr lang="ru-RU" altLang="ru-RU" sz="1600" dirty="0" smtClean="0">
                <a:cs typeface="Arial" panose="020B0604020202020204" pitchFamily="34" charset="0"/>
              </a:rPr>
              <a:t> </a:t>
            </a:r>
            <a:r>
              <a:rPr lang="en-US" altLang="ru-RU" sz="1600" dirty="0" smtClean="0">
                <a:cs typeface="Arial" panose="020B0604020202020204" pitchFamily="34" charset="0"/>
              </a:rPr>
              <a:t>©</a:t>
            </a:r>
            <a:r>
              <a:rPr lang="ru-RU" altLang="ru-RU" sz="1600" dirty="0" smtClean="0">
                <a:cs typeface="Arial" panose="020B0604020202020204" pitchFamily="34" charset="0"/>
              </a:rPr>
              <a:t> Академия Пастухова</a:t>
            </a:r>
            <a:endParaRPr lang="en-US" altLang="ru-RU" sz="1600" dirty="0">
              <a:cs typeface="Arial" panose="020B0604020202020204" pitchFamily="34" charset="0"/>
            </a:endParaRPr>
          </a:p>
        </p:txBody>
      </p:sp>
      <p:sp>
        <p:nvSpPr>
          <p:cNvPr id="214020" name="AutoShape 4" descr="Результат изображение для Риски и возмож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4022" name="AutoShape 6" descr="Результат изображение для Риски и возможнос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Источники неопределённости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13732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называемый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человеческий фактор,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совместно с факторами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окружающей среды,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представляют собой главные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источники неопределенности и непредсказуемости деятельности.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Совершаемая деятельность должна протекать при благоприятных для данной деятельности совокупности условий и факторов окружающей среды со всеми ее составляющими - природной, техногенной, экономической, социальной.</a:t>
            </a:r>
          </a:p>
          <a:p>
            <a:endParaRPr lang="ru-RU" dirty="0"/>
          </a:p>
        </p:txBody>
      </p:sp>
      <p:pic>
        <p:nvPicPr>
          <p:cNvPr id="177154" name="Picture 2" descr="Результат изображение для НЕопределенность и непредсказуемост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293005"/>
            <a:ext cx="2880320" cy="144016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617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prstClr val="black"/>
                </a:solidFill>
              </a:rPr>
              <a:t>Риски в стандартах управления 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r>
              <a:rPr lang="ru-RU" sz="3100" dirty="0" smtClean="0">
                <a:solidFill>
                  <a:prstClr val="black"/>
                </a:solidFill>
              </a:rPr>
              <a:t>9001</a:t>
            </a:r>
            <a:r>
              <a:rPr lang="ru-RU" sz="3100" dirty="0">
                <a:solidFill>
                  <a:prstClr val="black"/>
                </a:solidFill>
              </a:rPr>
              <a:t>, </a:t>
            </a:r>
            <a:r>
              <a:rPr lang="en-US" sz="3100" dirty="0">
                <a:solidFill>
                  <a:prstClr val="black"/>
                </a:solidFill>
              </a:rPr>
              <a:t>14001, </a:t>
            </a:r>
            <a:r>
              <a:rPr lang="en-US" sz="3100" dirty="0" smtClean="0">
                <a:solidFill>
                  <a:prstClr val="black"/>
                </a:solidFill>
              </a:rPr>
              <a:t>18001</a:t>
            </a:r>
            <a:r>
              <a:rPr lang="ru-RU" sz="3100" smtClean="0">
                <a:solidFill>
                  <a:prstClr val="black"/>
                </a:solidFill>
              </a:rPr>
              <a:t>, </a:t>
            </a:r>
            <a:r>
              <a:rPr lang="ru-RU" sz="3100" smtClean="0">
                <a:solidFill>
                  <a:prstClr val="black"/>
                </a:solidFill>
              </a:rPr>
              <a:t>22000, 27001, </a:t>
            </a:r>
            <a:r>
              <a:rPr lang="ru-RU" sz="3100" dirty="0" smtClean="0">
                <a:solidFill>
                  <a:prstClr val="black"/>
                </a:solidFill>
              </a:rPr>
              <a:t>31000, </a:t>
            </a:r>
            <a:r>
              <a:rPr lang="ru-RU" sz="3100" dirty="0" smtClean="0">
                <a:solidFill>
                  <a:prstClr val="black"/>
                </a:solidFill>
              </a:rPr>
              <a:t>53893,…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44824"/>
            <a:ext cx="8568952" cy="50131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при управлении процессами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организацией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при планировании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Риски, связанные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обстоятельствами, в которых действует организация, и ее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целями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Риски безопасности персонала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Риски безопасности окружающей среды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Риски информационной безопасности</a:t>
            </a: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Риски безопасности пищевых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продуктов</a:t>
            </a:r>
          </a:p>
          <a:p>
            <a:r>
              <a:rPr lang="ru-RU" dirty="0" smtClean="0">
                <a:solidFill>
                  <a:srgbClr val="00000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«Подход</a:t>
            </a:r>
            <a:r>
              <a:rPr lang="ru-RU" dirty="0">
                <a:solidFill>
                  <a:srgbClr val="00000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, базирующийся </a:t>
            </a:r>
            <a:r>
              <a:rPr lang="ru-RU" dirty="0" smtClean="0">
                <a:solidFill>
                  <a:srgbClr val="00000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на рисках, является основой современных </a:t>
            </a:r>
            <a:r>
              <a:rPr lang="ru-RU" dirty="0">
                <a:solidFill>
                  <a:srgbClr val="00000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стандартов на системы </a:t>
            </a:r>
            <a:r>
              <a:rPr lang="ru-RU" dirty="0" smtClean="0">
                <a:solidFill>
                  <a:srgbClr val="000001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менеджмента»</a:t>
            </a:r>
            <a:endParaRPr 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……………………………………</a:t>
            </a:r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31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516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Риск-ориентированное </a:t>
            </a:r>
            <a:br>
              <a:rPr lang="ru-RU" dirty="0" smtClean="0"/>
            </a:br>
            <a:r>
              <a:rPr lang="ru-RU" dirty="0" smtClean="0"/>
              <a:t>мышление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2400" b="1" i="1" dirty="0" smtClean="0">
                <a:solidFill>
                  <a:prstClr val="black"/>
                </a:solidFill>
              </a:rPr>
              <a:t>		</a:t>
            </a:r>
            <a:r>
              <a:rPr lang="ru-RU" sz="2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-ориентированное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 означает необходимость количественного (и, в зависимости от условий функционирования организации, качественного) рассмотрения </a:t>
            </a:r>
            <a:r>
              <a:rPr lang="ru-RU" sz="2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при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решения о строгости и глубине подхода к планированию и управлению как системой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менеджмента,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ее процессами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видами деятельности.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884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Модели  риска</a:t>
            </a:r>
            <a:endParaRPr lang="ru-RU" b="1" dirty="0" smtClean="0"/>
          </a:p>
        </p:txBody>
      </p:sp>
      <p:sp>
        <p:nvSpPr>
          <p:cNvPr id="123907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091488" cy="5256584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опасности </a:t>
            </a:r>
            <a:r>
              <a:rPr lang="ru-RU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*тяжесть последствия, </a:t>
            </a:r>
            <a:endParaRPr lang="ru-RU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None/>
            </a:pP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т.е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	 </a:t>
            </a:r>
            <a:r>
              <a:rPr lang="en-US" sz="2600" b="1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600" b="1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600" b="1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600" b="1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b="1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600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 </a:t>
            </a:r>
            <a:r>
              <a:rPr lang="en-US" sz="2600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600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вероятность реализации опасности,  </a:t>
            </a:r>
            <a:r>
              <a:rPr lang="en-US" sz="2600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dirty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тяжесть последствий проявления опасностей. </a:t>
            </a:r>
          </a:p>
          <a:p>
            <a:pPr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= вероятность возникновения опасности * тяжесть последствия * возможность обнаружения события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600" b="1" dirty="0" smtClean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(опасности)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r>
              <a:rPr lang="ru-RU" sz="26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= (Угроза опасности * Уязвимость) * Тяжесть последствий</a:t>
            </a:r>
            <a:r>
              <a:rPr 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2600" b="1" dirty="0" smtClean="0">
                <a:solidFill>
                  <a:srgbClr val="005E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itchFamily="2" charset="2"/>
              <a:buNone/>
            </a:pPr>
            <a:endParaRPr lang="ru-RU" sz="2600" b="1" dirty="0">
              <a:solidFill>
                <a:srgbClr val="005E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600" b="1" dirty="0">
                <a:solidFill>
                  <a:srgbClr val="005EC0"/>
                </a:solidFill>
              </a:rPr>
              <a:t>Источник риска – опасность</a:t>
            </a:r>
          </a:p>
          <a:p>
            <a:pPr lvl="0"/>
            <a:r>
              <a:rPr lang="ru-RU" sz="2600" b="1" dirty="0">
                <a:solidFill>
                  <a:srgbClr val="005EC0"/>
                </a:solidFill>
              </a:rPr>
              <a:t>Вероятность появления опасности</a:t>
            </a:r>
          </a:p>
          <a:p>
            <a:pPr lvl="0"/>
            <a:r>
              <a:rPr lang="ru-RU" sz="2600" b="1" dirty="0">
                <a:solidFill>
                  <a:srgbClr val="005EC0"/>
                </a:solidFill>
              </a:rPr>
              <a:t>Тяжесть последствий для бизнеса, персонала, окружающей среды</a:t>
            </a:r>
          </a:p>
          <a:p>
            <a:pPr>
              <a:buFont typeface="Wingdings" pitchFamily="2" charset="2"/>
              <a:buNone/>
            </a:pPr>
            <a:endParaRPr lang="ru-RU" sz="2600" b="1" dirty="0" smtClean="0">
              <a:solidFill>
                <a:srgbClr val="005E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ru-RU" sz="2800" b="1" dirty="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23908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84138" y="6242050"/>
            <a:ext cx="815454" cy="488950"/>
          </a:xfrm>
          <a:noFill/>
        </p:spPr>
        <p:txBody>
          <a:bodyPr/>
          <a:lstStyle/>
          <a:p>
            <a:fld id="{D70964B8-F693-4B68-A2D5-344E7545BB4D}" type="slidenum">
              <a:rPr lang="ru-RU" sz="2600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sz="26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3909" name="Нижний колонтитул 4"/>
          <p:cNvSpPr>
            <a:spLocks noGrp="1"/>
          </p:cNvSpPr>
          <p:nvPr>
            <p:ph type="ftr" sz="quarter" idx="4294967295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3910" name="Picture 4" descr="J01496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3910" y="4797152"/>
            <a:ext cx="161009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96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6880" y="0"/>
            <a:ext cx="8229600" cy="1143000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Модели </a:t>
            </a:r>
            <a:r>
              <a:rPr lang="ru-RU" dirty="0" smtClean="0">
                <a:solidFill>
                  <a:prstClr val="black"/>
                </a:solidFill>
              </a:rPr>
              <a:t>рисков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6" name="Содержимое 8" descr="схема 0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937" y="908720"/>
            <a:ext cx="7893487" cy="572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2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altLang="ru-RU" dirty="0" smtClean="0">
                <a:solidFill>
                  <a:prstClr val="black"/>
                </a:solidFill>
              </a:rPr>
              <a:t>Актуальные </a:t>
            </a:r>
            <a:r>
              <a:rPr lang="ru-RU" altLang="ru-RU" dirty="0">
                <a:solidFill>
                  <a:prstClr val="black"/>
                </a:solidFill>
              </a:rPr>
              <a:t>классификации </a:t>
            </a:r>
            <a:r>
              <a:rPr lang="ru-RU" altLang="ru-RU" dirty="0" smtClean="0">
                <a:solidFill>
                  <a:prstClr val="black"/>
                </a:solidFill>
              </a:rPr>
              <a:t>рисков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buNone/>
            </a:pPr>
            <a:r>
              <a:rPr lang="ru-RU" altLang="ru-RU" sz="28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 и внутренние </a:t>
            </a:r>
          </a:p>
          <a:p>
            <a:pPr algn="just">
              <a:lnSpc>
                <a:spcPct val="90000"/>
              </a:lnSpc>
            </a:pPr>
            <a:r>
              <a:rPr lang="ru-RU" altLang="ru-RU" sz="2400" b="1" dirty="0">
                <a:solidFill>
                  <a:prstClr val="black"/>
                </a:solidFill>
              </a:rPr>
              <a:t>Внешние риски</a:t>
            </a:r>
            <a:r>
              <a:rPr lang="ru-RU" altLang="ru-RU" sz="2400" dirty="0">
                <a:solidFill>
                  <a:prstClr val="black"/>
                </a:solidFill>
              </a:rPr>
              <a:t>, как правило, чаще всего «одни на всех» и борьба с этими рисками может осуществляться примерно одинаковыми средствами. </a:t>
            </a:r>
          </a:p>
          <a:p>
            <a:pPr lvl="0" algn="just">
              <a:lnSpc>
                <a:spcPct val="90000"/>
              </a:lnSpc>
            </a:pPr>
            <a:r>
              <a:rPr lang="ru-RU" altLang="ru-RU" sz="2400" b="1" dirty="0" smtClean="0">
                <a:solidFill>
                  <a:prstClr val="black"/>
                </a:solidFill>
              </a:rPr>
              <a:t>Внутренние  </a:t>
            </a:r>
            <a:r>
              <a:rPr lang="ru-RU" altLang="ru-RU" sz="2400" b="1" dirty="0">
                <a:solidFill>
                  <a:prstClr val="black"/>
                </a:solidFill>
              </a:rPr>
              <a:t>риски </a:t>
            </a:r>
            <a:r>
              <a:rPr lang="ru-RU" altLang="ru-RU" sz="2400" dirty="0" smtClean="0">
                <a:solidFill>
                  <a:prstClr val="black"/>
                </a:solidFill>
              </a:rPr>
              <a:t>являются специфическими </a:t>
            </a:r>
            <a:r>
              <a:rPr lang="ru-RU" altLang="ru-RU" sz="2400" dirty="0">
                <a:solidFill>
                  <a:prstClr val="black"/>
                </a:solidFill>
              </a:rPr>
              <a:t>для конкретной организации, именно их снижению нужно уделять максимум внимания. </a:t>
            </a:r>
            <a:endParaRPr lang="ru-RU" altLang="ru-RU" sz="2400" dirty="0" smtClean="0">
              <a:solidFill>
                <a:prstClr val="black"/>
              </a:solidFill>
            </a:endParaRPr>
          </a:p>
          <a:p>
            <a:pPr marL="0" lvl="0" indent="449263" algn="just">
              <a:lnSpc>
                <a:spcPct val="90000"/>
              </a:lnSpc>
              <a:buNone/>
            </a:pPr>
            <a:r>
              <a:rPr lang="ru-RU" altLang="ru-RU" sz="2400" dirty="0" smtClean="0">
                <a:solidFill>
                  <a:prstClr val="black"/>
                </a:solidFill>
              </a:rPr>
              <a:t>Внутренние </a:t>
            </a:r>
            <a:r>
              <a:rPr lang="ru-RU" altLang="ru-RU" sz="2400" dirty="0">
                <a:solidFill>
                  <a:prstClr val="black"/>
                </a:solidFill>
              </a:rPr>
              <a:t>риски чаще всего таятся внутри организации, проявляются в самый неподходящий момент, распознать их, а тем более предвидеть очень сложно. </a:t>
            </a:r>
          </a:p>
          <a:p>
            <a:pPr marL="0" lvl="0" indent="449263" algn="just">
              <a:lnSpc>
                <a:spcPct val="90000"/>
              </a:lnSpc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Внутренние </a:t>
            </a:r>
            <a:r>
              <a:rPr lang="ru-RU" altLang="ru-RU" sz="2400" b="1" dirty="0">
                <a:solidFill>
                  <a:srgbClr val="FF0000"/>
                </a:solidFill>
              </a:rPr>
              <a:t>риски связаны в первую очередь с последствиями управленческих решений.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1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560840" cy="1143000"/>
          </a:xfrm>
        </p:spPr>
        <p:txBody>
          <a:bodyPr/>
          <a:lstStyle/>
          <a:p>
            <a:r>
              <a:rPr lang="ru-RU" altLang="ru-RU" sz="3200" b="1" dirty="0">
                <a:solidFill>
                  <a:prstClr val="black"/>
                </a:solidFill>
              </a:rPr>
              <a:t>Классификация по последствиям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ru-RU" altLang="ru-RU" sz="28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Пренебрежимый</a:t>
            </a:r>
            <a:r>
              <a:rPr lang="ru-RU" altLang="ru-RU" sz="28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риск </a:t>
            </a:r>
            <a:r>
              <a:rPr lang="ru-RU" alt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риск вообще не рассматривается</a:t>
            </a:r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ru-RU" altLang="ru-RU" sz="2800" b="1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Допустимый риск</a:t>
            </a:r>
            <a:r>
              <a:rPr lang="ru-RU" altLang="ru-RU" sz="2800" dirty="0">
                <a:solidFill>
                  <a:srgbClr val="00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риск решения, в результате реализации которого, предприятию грозит потеря части прибыли. </a:t>
            </a:r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ru-RU" altLang="ru-RU" sz="2800" b="1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Критический риск</a:t>
            </a:r>
            <a:r>
              <a:rPr lang="ru-RU" altLang="ru-RU" sz="2800" dirty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риск, при котором предприятию грозит потери, которые заведомо превышают ожидаемую прибыль </a:t>
            </a:r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Катастрофический риск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риск, при котором возникает неплатежеспособность предприятия. 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36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9" y="197089"/>
            <a:ext cx="2048669" cy="1575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781128"/>
          </a:xfrm>
        </p:spPr>
        <p:txBody>
          <a:bodyPr>
            <a:normAutofit lnSpcReduction="10000"/>
          </a:bodyPr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</a:rPr>
              <a:t>    Чем </a:t>
            </a:r>
            <a:r>
              <a:rPr lang="ru-RU" sz="2000" dirty="0">
                <a:solidFill>
                  <a:prstClr val="black"/>
                </a:solidFill>
              </a:rPr>
              <a:t>более длительный промежуток времени проходит между моментом совершения управленческого решения и моментом актуализации  (проявления) его результата, тем более  неопределенным и непредсказуемым его будет результат.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smtClean="0">
                <a:solidFill>
                  <a:prstClr val="black"/>
                </a:solidFill>
              </a:rPr>
              <a:t>    На </a:t>
            </a:r>
            <a:r>
              <a:rPr lang="ru-RU" sz="2000" dirty="0">
                <a:solidFill>
                  <a:prstClr val="black"/>
                </a:solidFill>
              </a:rPr>
              <a:t>этом основании (в зависимости от длительности) вводится следующая классификация рисков и шансов</a:t>
            </a:r>
            <a:r>
              <a:rPr lang="ru-RU" sz="2000" dirty="0" smtClean="0">
                <a:solidFill>
                  <a:prstClr val="black"/>
                </a:solidFill>
              </a:rPr>
              <a:t>: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2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FF3399"/>
                </a:solidFill>
              </a:rPr>
              <a:t>Оперативные риски и шансы </a:t>
            </a:r>
            <a:r>
              <a:rPr lang="ru-RU" sz="2400" dirty="0">
                <a:solidFill>
                  <a:srgbClr val="FF3399"/>
                </a:solidFill>
              </a:rPr>
              <a:t>– период актуализации не превышает нескольких дней, в крайнем случае, нескольких недель (до месяца).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FF0000"/>
                </a:solidFill>
              </a:rPr>
              <a:t>Тактические риски и шансы </a:t>
            </a:r>
            <a:r>
              <a:rPr lang="ru-RU" sz="2400" dirty="0">
                <a:solidFill>
                  <a:srgbClr val="FF0000"/>
                </a:solidFill>
              </a:rPr>
              <a:t>– </a:t>
            </a:r>
            <a:r>
              <a:rPr lang="ru-RU" sz="2400" dirty="0" smtClean="0">
                <a:solidFill>
                  <a:srgbClr val="FF0000"/>
                </a:solidFill>
              </a:rPr>
              <a:t>период актуализации </a:t>
            </a:r>
            <a:r>
              <a:rPr lang="ru-RU" sz="2400" dirty="0">
                <a:solidFill>
                  <a:srgbClr val="FF0000"/>
                </a:solidFill>
              </a:rPr>
              <a:t>имеет длительность от </a:t>
            </a:r>
            <a:r>
              <a:rPr lang="ru-RU" sz="2400" dirty="0" smtClean="0">
                <a:solidFill>
                  <a:srgbClr val="FF0000"/>
                </a:solidFill>
              </a:rPr>
              <a:t>нескольких </a:t>
            </a:r>
            <a:r>
              <a:rPr lang="ru-RU" sz="2400" dirty="0">
                <a:solidFill>
                  <a:srgbClr val="FF0000"/>
                </a:solidFill>
              </a:rPr>
              <a:t>месяцев, но не более  одного года</a:t>
            </a:r>
          </a:p>
          <a:p>
            <a:pPr marL="0" lvl="0" indent="0">
              <a:spcBef>
                <a:spcPts val="0"/>
              </a:spcBef>
              <a:buFont typeface="Wingdings" pitchFamily="2" charset="2"/>
              <a:buChar char="§"/>
            </a:pP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Стратегические риски и шансы </a:t>
            </a:r>
            <a:r>
              <a:rPr lang="ru-RU" sz="2400" dirty="0">
                <a:solidFill>
                  <a:srgbClr val="C00000"/>
                </a:solidFill>
              </a:rPr>
              <a:t>– </a:t>
            </a:r>
            <a:r>
              <a:rPr lang="ru-RU" sz="2400" dirty="0" smtClean="0">
                <a:solidFill>
                  <a:srgbClr val="C00000"/>
                </a:solidFill>
              </a:rPr>
              <a:t>период актуализации </a:t>
            </a:r>
            <a:r>
              <a:rPr lang="ru-RU" sz="2400" dirty="0">
                <a:solidFill>
                  <a:srgbClr val="C00000"/>
                </a:solidFill>
              </a:rPr>
              <a:t>превышает год и может быть </a:t>
            </a:r>
            <a:r>
              <a:rPr lang="ru-RU" sz="2400" dirty="0" smtClean="0">
                <a:solidFill>
                  <a:srgbClr val="C00000"/>
                </a:solidFill>
              </a:rPr>
              <a:t> продолжительностью </a:t>
            </a:r>
            <a:r>
              <a:rPr lang="ru-RU" sz="2400" dirty="0">
                <a:solidFill>
                  <a:srgbClr val="C00000"/>
                </a:solidFill>
              </a:rPr>
              <a:t>до нескольких лет.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78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prstClr val="black"/>
                </a:solidFill>
              </a:rPr>
              <a:t>Управление рисками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326" y="1916832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19</a:t>
            </a:fld>
            <a:endParaRPr lang="ru-RU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20" y="1196752"/>
            <a:ext cx="8461865" cy="48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238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Риски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влияющие на организацию, 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могут иметь последствия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точки зрения экономической эффективности, деловой репутации, окружающей среды, безопасности и социальные последствия. Таким образом, 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эффективное управление рисками позволяет организациям показывать хорошие результаты в условиях полной (или почти полной) неопределенности.</a:t>
            </a:r>
          </a:p>
          <a:p>
            <a:pPr algn="r">
              <a:buFont typeface="Wingdings" panose="05000000000000000000" pitchFamily="2" charset="2"/>
              <a:buNone/>
            </a:pPr>
            <a:endParaRPr lang="ru-RU" altLang="ru-RU" sz="3600" b="1" dirty="0" smtClean="0"/>
          </a:p>
        </p:txBody>
      </p:sp>
      <p:sp>
        <p:nvSpPr>
          <p:cNvPr id="10244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66BAF6-048B-42CD-8504-4CEC60625E53}" type="slidenum">
              <a:rPr lang="ru-RU" altLang="ru-RU" sz="2600">
                <a:solidFill>
                  <a:srgbClr val="898989"/>
                </a:solidFill>
              </a:rPr>
              <a:pPr eaLnBrk="1" hangingPunct="1"/>
              <a:t>2</a:t>
            </a:fld>
            <a:endParaRPr lang="ru-RU" altLang="ru-RU" sz="2600">
              <a:solidFill>
                <a:srgbClr val="898989"/>
              </a:solidFill>
            </a:endParaRPr>
          </a:p>
        </p:txBody>
      </p:sp>
      <p:pic>
        <p:nvPicPr>
          <p:cNvPr id="11269" name="Picture 4" descr="ri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53136"/>
            <a:ext cx="2387674" cy="199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50702"/>
            <a:ext cx="8229600" cy="922114"/>
          </a:xfrm>
        </p:spPr>
        <p:txBody>
          <a:bodyPr>
            <a:normAutofit fontScale="90000"/>
          </a:bodyPr>
          <a:lstStyle/>
          <a:p>
            <a:pPr marL="514350" lvl="0" indent="-514350">
              <a:spcBef>
                <a:spcPct val="20000"/>
              </a:spcBef>
            </a:pPr>
            <a:r>
              <a:rPr lang="ru-RU" dirty="0">
                <a:solidFill>
                  <a:prstClr val="black"/>
                </a:solidFill>
                <a:ea typeface="+mn-ea"/>
                <a:cs typeface="+mn-cs"/>
              </a:rPr>
              <a:t>Роль рисков </a:t>
            </a:r>
            <a: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dirty="0" smtClean="0">
                <a:solidFill>
                  <a:prstClr val="black"/>
                </a:solidFill>
                <a:ea typeface="+mn-ea"/>
                <a:cs typeface="+mn-cs"/>
              </a:rPr>
              <a:t>в </a:t>
            </a:r>
            <a:r>
              <a:rPr lang="ru-RU" dirty="0">
                <a:solidFill>
                  <a:prstClr val="black"/>
                </a:solidFill>
                <a:ea typeface="+mn-ea"/>
                <a:cs typeface="+mn-cs"/>
              </a:rPr>
              <a:t>современном менеджменте</a:t>
            </a:r>
            <a: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7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75" y="30014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Процессный подход к менеджменту рисков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9" y="592088"/>
            <a:ext cx="8596313" cy="64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3958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проф. Васильков Ю.В.</a:t>
            </a:r>
          </a:p>
          <a:p>
            <a:pPr marL="0" indent="0" algn="r">
              <a:buNone/>
            </a:pP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myvas@gapm.ru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999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s://encrypted-tbn0.gstatic.com/images?q=tbn:ANd9GcRt29EiMDIEB3okkSVimT3t0Gfe9BelyMy2bR7-TDnVvYIWLclg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869160"/>
            <a:ext cx="2552700" cy="17907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правление рисками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позволяет организации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Autofit/>
          </a:bodyPr>
          <a:lstStyle/>
          <a:p>
            <a:pPr marL="0" indent="0"/>
            <a:r>
              <a:rPr lang="ru-RU" sz="2600" dirty="0" smtClean="0"/>
              <a:t>  Увеличить </a:t>
            </a:r>
            <a:r>
              <a:rPr lang="ru-RU" sz="2600" dirty="0"/>
              <a:t>вероятность достижения целей </a:t>
            </a:r>
          </a:p>
          <a:p>
            <a:pPr marL="0" indent="0"/>
            <a:r>
              <a:rPr lang="ru-RU" sz="2600" dirty="0" smtClean="0"/>
              <a:t>  Усилить </a:t>
            </a:r>
            <a:r>
              <a:rPr lang="ru-RU" sz="2600" dirty="0"/>
              <a:t>доверие заинтересованных сторон </a:t>
            </a:r>
          </a:p>
          <a:p>
            <a:pPr marL="0" indent="0"/>
            <a:r>
              <a:rPr lang="ru-RU" sz="2600" dirty="0"/>
              <a:t> </a:t>
            </a:r>
            <a:r>
              <a:rPr lang="ru-RU" sz="2600" dirty="0" smtClean="0"/>
              <a:t> Установить </a:t>
            </a:r>
            <a:r>
              <a:rPr lang="ru-RU" sz="2600" dirty="0"/>
              <a:t>надежную основу для принятия решений и </a:t>
            </a:r>
            <a:r>
              <a:rPr lang="ru-RU" sz="2600" dirty="0" smtClean="0"/>
              <a:t>планирования</a:t>
            </a:r>
          </a:p>
          <a:p>
            <a:pPr marL="0" indent="0"/>
            <a:r>
              <a:rPr lang="ru-RU" sz="2600" dirty="0" smtClean="0"/>
              <a:t>  Улучшить показатели профессиональной безопасности и здоровья, а также экологические показатели  </a:t>
            </a:r>
          </a:p>
          <a:p>
            <a:pPr marL="0" indent="0"/>
            <a:r>
              <a:rPr lang="ru-RU" sz="2600" dirty="0" smtClean="0"/>
              <a:t> Улучшить предупреждение потерь и действия по ликвидации последствий происшествий</a:t>
            </a:r>
          </a:p>
          <a:p>
            <a:r>
              <a:rPr lang="ru-RU" sz="2600" dirty="0" smtClean="0"/>
              <a:t>Минимизировать потери </a:t>
            </a:r>
          </a:p>
          <a:p>
            <a:r>
              <a:rPr lang="ru-RU" sz="2600" dirty="0" smtClean="0"/>
              <a:t>……………………………………</a:t>
            </a:r>
            <a:endParaRPr lang="ru-RU" sz="2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FA663-5328-49B5-A196-61BAFFD720E6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alt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56905" y="358258"/>
            <a:ext cx="8572333" cy="417646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000" dirty="0" smtClean="0"/>
              <a:t>	</a:t>
            </a:r>
            <a:r>
              <a:rPr lang="ru-RU" altLang="ru-RU" sz="2400" dirty="0" smtClean="0"/>
              <a:t>	</a:t>
            </a:r>
          </a:p>
          <a:p>
            <a:pPr lvl="0"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		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Хороший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занимается управлением рисками, плохой – менеджментом кризисных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	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	</a:t>
            </a:r>
            <a:r>
              <a:rPr lang="ru-RU" alt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обычно возникает при выборе управленческих решений и сводится к оценке потерь при стремлении к выигрышу. </a:t>
            </a:r>
            <a:endParaRPr lang="ru-RU" altLang="ru-RU" sz="2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C9DD09C-2DC8-4FA0-9D9B-1919A27F54CD}" type="slidenum">
              <a:rPr lang="ru-RU" altLang="ru-RU" sz="2600">
                <a:solidFill>
                  <a:srgbClr val="898989"/>
                </a:solidFill>
              </a:rPr>
              <a:pPr eaLnBrk="1" hangingPunct="1"/>
              <a:t>4</a:t>
            </a:fld>
            <a:endParaRPr lang="ru-RU" altLang="ru-RU" sz="2600">
              <a:solidFill>
                <a:srgbClr val="898989"/>
              </a:solidFill>
            </a:endParaRPr>
          </a:p>
        </p:txBody>
      </p:sp>
      <p:pic>
        <p:nvPicPr>
          <p:cNvPr id="114690" name="Picture 2" descr="https://encrypted-tbn1.gstatic.com/images?q=tbn:ANd9GcQsJcHiE5cdo-vq-OOpOEsQnLKttyRAUlVca6EC35ZYu9Z8PFhqv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529" y="4509120"/>
            <a:ext cx="3581447" cy="1944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3645024"/>
            <a:ext cx="8100392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90000"/>
              </a:lnSpc>
              <a:spcBef>
                <a:spcPct val="20000"/>
              </a:spcBef>
            </a:pPr>
            <a:r>
              <a:rPr lang="ru-RU" altLang="ja-JP" sz="2800" b="1" dirty="0" smtClean="0">
                <a:solidFill>
                  <a:srgbClr val="008000"/>
                </a:solidFill>
                <a:latin typeface="Times New Roman" pitchFamily="18" charset="0"/>
              </a:rPr>
              <a:t>Назначение </a:t>
            </a:r>
            <a:r>
              <a:rPr lang="ru-RU" altLang="ja-JP" sz="2800" b="1" dirty="0">
                <a:solidFill>
                  <a:srgbClr val="008000"/>
                </a:solidFill>
                <a:latin typeface="Times New Roman" pitchFamily="18" charset="0"/>
              </a:rPr>
              <a:t>систем менеджмента </a:t>
            </a:r>
            <a:r>
              <a:rPr lang="ru-RU" altLang="ja-JP" sz="2800" b="1" dirty="0" smtClean="0">
                <a:solidFill>
                  <a:srgbClr val="008000"/>
                </a:solidFill>
                <a:latin typeface="Times New Roman" pitchFamily="18" charset="0"/>
              </a:rPr>
              <a:t>сводится к управлению </a:t>
            </a:r>
            <a:r>
              <a:rPr lang="ru-RU" altLang="ja-JP" sz="2800" b="1" dirty="0">
                <a:solidFill>
                  <a:srgbClr val="008000"/>
                </a:solidFill>
                <a:latin typeface="Times New Roman" pitchFamily="18" charset="0"/>
              </a:rPr>
              <a:t>рисками для достижения поставленных целей</a:t>
            </a:r>
            <a:endParaRPr lang="ru-RU" sz="2800" dirty="0">
              <a:solidFill>
                <a:srgbClr val="00800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3.gstatic.com/images?q=tbn:ANd9GcQsoh7kAatfpYPodk-PM5dWGhrbziUqQYGOsKA1Adt-NFM0oh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2924944"/>
            <a:ext cx="1647825" cy="1781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91064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 </a:t>
            </a:r>
            <a:r>
              <a:rPr lang="ru-RU" sz="3100" b="1" i="1" dirty="0" smtClean="0"/>
              <a:t>Риск</a:t>
            </a:r>
            <a:r>
              <a:rPr lang="ru-RU" sz="3100" b="1" dirty="0" smtClean="0"/>
              <a:t> – </a:t>
            </a:r>
            <a:r>
              <a:rPr lang="ru-RU" sz="3100" dirty="0" smtClean="0"/>
              <a:t>влияние неопределенности на ожидаемый результат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>(</a:t>
            </a:r>
            <a:r>
              <a:rPr lang="en-US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ISO 9001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:2015 и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Руководство ISO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73:2009)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435280" cy="499715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i="1" dirty="0" smtClean="0"/>
              <a:t>Примечание 1 </a:t>
            </a:r>
            <a:r>
              <a:rPr lang="ru-RU" sz="9600" i="1" dirty="0" smtClean="0"/>
              <a:t>(в качестве дополнения): Влияние проявляется в отклонении от ожидаемого результата – положительного или отрицательного.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b="1" i="1" dirty="0" smtClean="0"/>
              <a:t>Примечание 2 </a:t>
            </a:r>
            <a:r>
              <a:rPr lang="ru-RU" sz="9600" i="1" dirty="0" smtClean="0"/>
              <a:t>(в качестве дополнения): Неопределенность – это состояние отсутствия, пусть даже частичного, </a:t>
            </a:r>
            <a:r>
              <a:rPr lang="ru-RU" sz="9600" b="1" i="1" dirty="0" smtClean="0"/>
              <a:t>информации </a:t>
            </a:r>
            <a:r>
              <a:rPr lang="ru-RU" sz="9600" i="1" dirty="0" smtClean="0"/>
              <a:t>(3.50), относящейся к событию, к его пониманию или к </a:t>
            </a:r>
            <a:r>
              <a:rPr lang="ru-RU" sz="9600" b="1" i="1" dirty="0" smtClean="0"/>
              <a:t>знаниям </a:t>
            </a:r>
            <a:r>
              <a:rPr lang="ru-RU" sz="9600" i="1" dirty="0" smtClean="0"/>
              <a:t>(3.53) о нем, к его последствиям или к вероятности возникновения этого  события.</a:t>
            </a:r>
          </a:p>
          <a:p>
            <a:pPr>
              <a:buNone/>
            </a:pPr>
            <a:endParaRPr lang="ru-RU" sz="9600" dirty="0" smtClean="0"/>
          </a:p>
          <a:p>
            <a:pPr>
              <a:buNone/>
            </a:pPr>
            <a:r>
              <a:rPr lang="ru-RU" sz="9600" b="1" i="1" dirty="0" smtClean="0"/>
              <a:t>Примечание 4 </a:t>
            </a:r>
            <a:r>
              <a:rPr lang="ru-RU" sz="9600" i="1" dirty="0" smtClean="0"/>
              <a:t>(в качестве дополнения): </a:t>
            </a:r>
            <a:r>
              <a:rPr lang="ru-RU" sz="9600" b="1" i="1" dirty="0" smtClean="0"/>
              <a:t>Риск</a:t>
            </a:r>
            <a:r>
              <a:rPr lang="ru-RU" sz="9600" i="1" dirty="0" smtClean="0"/>
              <a:t> часто выражают в виде комбинации последствий события (включая изменения в обстоятельствах) и связанных с ними вероятностей (как это определено в Руководстве ISO 73:2009, п. 3.6.1.1) их  возникновения.</a:t>
            </a:r>
          </a:p>
          <a:p>
            <a:pPr>
              <a:buNone/>
            </a:pPr>
            <a:endParaRPr lang="ru-RU" sz="7200" dirty="0" smtClean="0"/>
          </a:p>
          <a:p>
            <a:pPr>
              <a:buNone/>
            </a:pPr>
            <a:r>
              <a:rPr lang="ru-RU" sz="3400" i="1" dirty="0" smtClean="0"/>
              <a:t> </a:t>
            </a:r>
            <a:endParaRPr lang="ru-RU" sz="3400" dirty="0" smtClean="0"/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89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236" y="548680"/>
            <a:ext cx="7924800" cy="1143000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Определение из </a:t>
            </a:r>
            <a:r>
              <a:rPr lang="en-US" altLang="ru-RU" b="1" dirty="0" smtClean="0"/>
              <a:t>ISO 31000</a:t>
            </a:r>
            <a:endParaRPr lang="ru-RU" altLang="ru-RU" b="1" dirty="0" smtClean="0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2224452"/>
            <a:ext cx="7348537" cy="34829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	«Менеджмент риска — это  культура организаций (убеждения,  ценности и поведение), процессы  и структуры, которые направлены на  реализацию потенциальных возможностей при управлении неблагоприятными эффектами». </a:t>
            </a:r>
          </a:p>
        </p:txBody>
      </p:sp>
      <p:pic>
        <p:nvPicPr>
          <p:cNvPr id="18436" name="Picture 4" descr="J02828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5825" y="4868863"/>
            <a:ext cx="1535113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0D250-4597-4157-A909-176E80F6D3B4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b="1" dirty="0" smtClean="0"/>
              <a:t>Риски и Шансы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Диалектика отношений между  шансами (возможностями)  и рисками состоит в том, что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b="1" dirty="0" smtClean="0">
                <a:solidFill>
                  <a:srgbClr val="FF0000"/>
                </a:solidFill>
              </a:rPr>
              <a:t>шансы</a:t>
            </a:r>
            <a:r>
              <a:rPr lang="ru-RU" dirty="0" smtClean="0">
                <a:solidFill>
                  <a:srgbClr val="FF0000"/>
                </a:solidFill>
              </a:rPr>
              <a:t> – это выражение мотивации к совершенствованию целенаправленной деятельности,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	</a:t>
            </a:r>
            <a:r>
              <a:rPr lang="ru-RU" dirty="0" smtClean="0">
                <a:solidFill>
                  <a:srgbClr val="0070C0"/>
                </a:solidFill>
              </a:rPr>
              <a:t>а </a:t>
            </a:r>
            <a:r>
              <a:rPr lang="ru-RU" b="1" dirty="0" smtClean="0">
                <a:solidFill>
                  <a:srgbClr val="0070C0"/>
                </a:solidFill>
              </a:rPr>
              <a:t>риски</a:t>
            </a:r>
            <a:r>
              <a:rPr lang="ru-RU" dirty="0" smtClean="0">
                <a:solidFill>
                  <a:srgbClr val="0070C0"/>
                </a:solidFill>
              </a:rPr>
              <a:t> – предупреждение о возможных опасностях на её пути.</a:t>
            </a:r>
          </a:p>
          <a:p>
            <a:pPr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	</a:t>
            </a:r>
            <a:r>
              <a:rPr lang="ru-RU" sz="2800" dirty="0" smtClean="0"/>
              <a:t>Все риски и шансы имеют субъективный и объективный характер</a:t>
            </a:r>
            <a:endParaRPr lang="ru-RU" sz="2800" dirty="0"/>
          </a:p>
        </p:txBody>
      </p:sp>
      <p:pic>
        <p:nvPicPr>
          <p:cNvPr id="133122" name="Picture 2" descr="https://encrypted-tbn2.gstatic.com/images?q=tbn:ANd9GcRwIJOvX042rEzAvq_Fcfo0yjIeYToaaqZqpmXTa4Cc2PO7nQFVc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2421" y="4588718"/>
            <a:ext cx="2124075" cy="2152650"/>
          </a:xfrm>
          <a:prstGeom prst="rect">
            <a:avLst/>
          </a:prstGeom>
          <a:noFill/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9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68" name="Picture 12" descr="https://encrypted-tbn1.gstatic.com/images?q=tbn:ANd9GcRBT9SiVvRxeFxf3x5acI3lKrMTjFTJhSx3r2JypNR-rGbGx37xsc9RK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808312" cy="209967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975" y="1601416"/>
            <a:ext cx="8568952" cy="52565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0070C0"/>
                </a:solidFill>
              </a:rPr>
              <a:t>Способом,</a:t>
            </a:r>
            <a:r>
              <a:rPr lang="ru-RU" dirty="0" smtClean="0"/>
              <a:t> позволяющим, по крайней мере частично, </a:t>
            </a:r>
            <a:r>
              <a:rPr lang="ru-RU" dirty="0" smtClean="0">
                <a:solidFill>
                  <a:srgbClr val="0070C0"/>
                </a:solidFill>
              </a:rPr>
              <a:t>снимать неопределенность и непредсказуемость будущего, а также </a:t>
            </a:r>
            <a:r>
              <a:rPr lang="ru-RU" b="1" dirty="0" smtClean="0">
                <a:solidFill>
                  <a:srgbClr val="0070C0"/>
                </a:solidFill>
              </a:rPr>
              <a:t>изменять и перераспределять риски и шансы </a:t>
            </a:r>
            <a:r>
              <a:rPr lang="ru-RU" dirty="0" smtClean="0">
                <a:solidFill>
                  <a:srgbClr val="0070C0"/>
                </a:solidFill>
              </a:rPr>
              <a:t>является </a:t>
            </a:r>
            <a:r>
              <a:rPr lang="ru-RU" b="1" dirty="0" smtClean="0">
                <a:solidFill>
                  <a:srgbClr val="FF0000"/>
                </a:solidFill>
              </a:rPr>
              <a:t>управление деятельностью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9026" name="AutoShape 2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9028" name="AutoShape 4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9030" name="AutoShape 6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9032" name="AutoShape 8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9036" name="AutoShape 12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9038" name="AutoShape 14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3058" name="AutoShape 2" descr="Результат изображение для Управление деятельност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3060" name="AutoShape 4" descr="Результат изображение для Управление деятельностью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3062" name="AutoShape 6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3064" name="AutoShape 8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3066" name="AutoShape 10" descr="data:image/jpeg;base64,/9j/4AAQSkZJRgABAQAAAQABAAD/2wCEAAkGBxMSEhQUExQWFRQXFRcWFRcYGBcdGBcWFRUXGhQXGBQcHSggGBwlHBcXITEhJSkrLi4uGB8zODMsNygtLisBCgoKDg0OGxAQGywlHyQsOC0vLy01LCwsLCwsLSwsLDQsLCwtLCwsLCw4LCwvLCwsLCwsLCwsLDYsLCwsLCwtLP/AABEIALAA6AMBIgACEQEDEQH/xAAcAAABBAMBAAAAAAAAAAAAAAAABQYHCAECBAP/xABIEAACAQIDBAYHBAcHAgcBAAABAgMAEQQSIQUGMUEHEyJRYXEyQlKBkaGxCCPB0RQWYnKCkvAVJDNDorLhU8I0Y3OD0uLxJf/EABsBAQADAQEBAQAAAAAAAAAAAAADBAUBAgYH/8QAMhEAAgICAAQDBgQHAQAAAAAAAAECAwQRBRIhMRNBUSIyYXGh0RSRweEWQlJisfDxFf/aAAwDAQACEQMRAD8AnGiiigCiiigCiiigCiiigCiiigCiisUBmisa1gXoDatefurFj3j4f81oQ2biOHd4+dAeh4isOeHnXmwa47Q58v8AmtJVfTtLx9k93nQHltnaCwRmRgxVbE5Fubd9hypoY3pNwhVgolNxoQo/OnhOklvTXiPUPf8AvVHG++4LANiIMve8arYfvJqfhVa92xW4F/BhjTly3bXo/I75uliEejBKfMqPzrkl6WvZwvxk/JajIof6/KsZaz3l2+p9EuEYq/l+rLA7mbeONw/XFAhzMpUG40PfYUvUw+h2T+5uvszN8wDT8rUplzQTZ8vmVqu+UI9kwoooqUrBRRRQBRRRQBRRRQBRRRQBRRRQBRRRQBRRRQBWFrNaqdKAzWBWQawOfnQAOJrQ3zfw/jWwOp91eeY5+Hq/jQGzE5l4c/wrWYm68PS/A1rJIcy6d/PyrWdzdNPWHPwNAR90b7+jHq0BSTr4yXkZvQIaXQAjVbXsARypf323iGHiKWVpXBCgE6D2jpwqOt2duYfCYvGNBIksmKk6wxKhUwdWXLBn4MMzAWHHU1rjXeV2kkOZm1J/rlWbnZipXIu7NXh2F40uefur6iPOrSOWa7OxuTzJJrWXBMpKspDA2IIsQalLcndbJaeVLsf8NT6v7RHfStvPuumKGYAJKBo3teDfnyqpHEtlXz+foasuLVQt8Ne76iH0Q6R4gf8AmKfitvwqQaYvR9gmglxEcgysAmnfYtqO8a0+q0sJt0rZhcRaeRJrz+xmiiirZSCiiigCiiigCiiigCiiigCiiigCisE0XoDNYNGasFv6tQGb1hDpWOsHj8DWiSiw4/A0B6A1qG46HjWonHcf5TWgxQ10bj7J7vKgPQPqdDyrxMn3nA+h4e1WoxqgnRuXqN+VczbRTrb2e3V29Br+kOVqAhf7Q22ZxiYIVd0iEWfKLi7sxBJIOtgB5Xpy9G2+LHZSSYgszQyOisdTIqISNb3NgQCfCuTpw2hg54kSQyq8LK+ZUF/vDYRdq3aZVZv/AG71DuP3kcoYILxYfgqXu1uZZ+bNxNrCvFnNr2e57hy79rsd24jM+NLd6yM3v1Pzqdd3d3roZpFNrXjUjn7RFRl0EbIEuImmkVjFGqLopIZ2a4XQcgpPwqwjzKykANw9kj8KqTw1Zf4s+yXQtQzHXR4UO7fX9jpB8DW1YDVtV4pGnVi97a2tfnbzras0U0AooooAooooAooooAooooAooooAooooDF6zWDRQATQTQTWGNAZDCvOBxlGvKtww768sKwyrryoDZJR3jifrSBs/fXASztBHiomlzEBQ3EgahW4NwPA0n9KG1zh9mYgo1pHvFHb0izm1lA1va9Vi3dxDR4rDuhsyzRkG9rdscTyFAXGTErnbtD1efnSdtPa0cLtIzrZYTz4nNoPGujFbRjh62R2AVQpOo7joKiLebeJsXIWOigEIvcD3+NVMnJVS+LNDAwJ5MvSK7siDb23J8ZK8s8hZnbMR6oPABV5ADQeFJtFFWzPLIdA0aLsoEaM2Ict4kFQPPS1SbK4ynXlUI/Z02ySMThWbRSk0YPicsv8A2H41N8x7J8qA3vWb1i9ZoAooooAooooAooooAooooAooooAooooAoorFAYblWTXlJKoZVJ1N7Dnpxr0IoAcaUMNDWrgWrnkxMdyuZc1uFxeuOSXc6k32OoAV4YJQY10HCvREBtXNs+FTElx6td2cK/dNO8E0e1MsUhQRRALb1Wk1dh3MdBfjTPi3qsk33MTSzIscjFQVYBsxfq+AkNgLjxPGlnpl2NPDtGaZ0Iime8T8VIVVBW/Ijuph0BKMe+U+0I167KChCkILAkDssRcm9vpSnu/sSTFM+W4REZnbuspsB3k00uivZU2IxQhCN1brdnynKuXg17eNvfVkNm7HigyxItlER4cSS2p86zpYrne5S7G/XxWNOGq4L2+37lOKxStvXsr9Exk+HzZurkK5u/mPrW+5+xTjcZBhxe0kgDW5INXPh2Qa0TAH70H7qYxsTFjkIjw6llYk6yC1mQLxte2p7qsTKvZPlXHsnZMOFhSGBMkaABV14X5k6knvNdki6GgCaRUUsxCqBck2AAHEkngKTtibx4TGZv0aeObLbNkNyt72uOIBsdfCkLpdVzsnF9XxyAtrbsZhn89OVRf9nDCSHFYmUA9WsQRmvpmZrqLc9FPl76AsFRRRQBRRXNjNoRQ262RI82i52VbnwudaA6aKwpvwrNAFFFFAYJqG+kLpglweMfDYaGNuqNpGlzasQDZQCLAA8TepjY1Vvpe2d/fpcTDnkw8xuJrXTOvZdFcaWBAGtAWB6P8Aetdp4RcQEKNmKSLxAdbXseY1BpyWqN+g9IYNmL9+jMztJIA6/dlgAEPsmy8+d66tu9LuzMMzIJWmddCIlJF//UNlPuJoB+2rj2njhCBpmdjljQHtO1uA7u8k6AVFmA6WMZj5Hi2dgQzLGz3lfhbhcCwN+QvrT63OhnlQYnGI0eJZcuRstok9mMAm2a2Yk6nQHgBQCthMIVsznNI57ZF7DQ2Ve5R8662iHj8TWs3FdTx8O40w+k7pF/spo41iMskiFwSwVQAba2FzQEedMu9WNw+0jFDPLFGiIUCmwJOpb9rXv7qXosYzqryG7sqsxPtEAn50yJNtwY8NjcVGWxMRIYKxCyAjNhzlNwMuWQEDjYVIHRjjcHjxKSxMyLmMTLwU6Zr8G1+FZXEMazI5IxXzZq8Ovqx1Oc318kZh2tKnoSOPJj9K6sNvJItg3aA/adT/AKTTrm3Iwzi650JHI6fA03/1IleNXjkU5hfKwI+dUViZlPuP8maKy8C731r5r9UR10xbbE0OHjCsB1kjks7NqFAAF+HpGosqSOlfY00EcJlTKOsdQbggnKL8PKo3rbxJTlUnZ3MTOhXG5qr3SzXQpGkuy4j2gVLo1mIuVY66HuIp8foa9Za7eh7Te0PGmJ0Cwn+ykNyLyynlrqB3eFSFkOfifR8O/wAqn0VSrvTPghFtbEW9fI/8yj8qWvs9YNH2hIzHtJAxQc7swBI8h9a4+npbbWbxhi+hrj6IDPFtCGZEfqu0srAdnIwIOvPUDh3UbSW2IxcnpFpOq8/iaSN8dtLgcHNiSM3VpdVJIzMTZVvyua4MXvKSbRiw7zx+HCox6dt6C0MOCv2iwmkI4FQCIwR4m59wqONsZPSJ7MayuPNLoNfanS5jsRIvWiP9HDXfDhexKh0ZJGJJYEE+/XlS5hN9IdjS9XgIuthkdpJkYktkKxmFke2llZhY31BvURU7diRKqXANzxY8T4eAqUrlot29tR43DRYiK+SRcwB4g81PiDSleoJ3Q31mwUZhjjV0JJRTmurubm1uIJ9WpP3J2fiArYnGMzYiYDsnQRRj0UVB2VOtzz4XJtQDoqv32kIX/SsK5v1ZhZVPLMHuwv32IqeNoY6OCN5ZWCoilmJ5AC5qvG/vS8+MtHh4hHGrBkdwjSZlPpAEELp76AmbovdzsvCdYSzdUBqLEAXsD4gWp1VT3Y29G0VmUQYmYSO4AGckM7EAXVrg8hrVv4b5RmtewvbhfnbwvQG9FFFAV16W+kbGNiZ8HE3UwxsY2yenJ3ln4geA99N7oy3uGElbD4g3weIGSVWAZYydBKFII0vrpqPKkPfjEdZtDGN34mX4ByB9KQ6AVd4ZZBiJlfsvmKyZdFdl0L2Gna46aa3HGnz0cdE8uOAnxOaHDaFR/mS/uj1V8Tx5VHuFRsRNFGW7TskYY8rkKL+V6uhDHlAUWsoAHkBagE/YO7mGwSdXhokiWwvYXZre051Y+ZpSIN+PyrNzfl/V6T9t7VTCxmWUgAA2HNjyA8a5KSits9Ri5tRiurObefbK4SMSObm/ZXmzWOgqufSdj5cS8c8hv6S+C8CFA5Dj8DTq3g23Ji5TJIbclXki9w/E0m7zbFddmSYp1spZEjBGpLNq/gAOHfesyOTK29cvZH0NnDqsbDk7X7b/AN0v1I0ixLKrKODWJ81vb/cfjTz6GsQ67TjCG2dJFbxXITqPMCmLU1/Z8jiaPF/dxmeMgh2XtiORCCFbuunDxrUPnCbYI3yjtjgPVHd5147KjbqY7NYZRpb/AJrohz2Ho8B391eWzc3VJbLwHfXART9oXDscDh24hcS1yBwzI1r+8VAbRMACQQDexsbGxsbHnrVk+nhSNkte3+PHe37xqGt85AMFsqMC1sNI585JTf8A2/OmzpPfRHA0WycMG7N1LWIt6TMb6+Bp0xY+JjcOp5XvTS3wl6uPDRL2VEfogm1lVAB7qSMNifux76p2ZPLLl12NXH4Y7alY33I96ZF6zbirbMCsC2HME6j51JGHwttAAijgqgWA5AAaCk6aOORkLojMrAqWUEqRwIJ1BpVhl+H9f1wqGy5WaLlGHLGT89nZFh1FrDmBc+fedK9N8ej7BY60s4YPGhGdGy3Ua2bkba/GvJJtVN9cw4+fjc08J2RlZWAKsCpB5g6Ee8GpKmkUM7mbWyl0M5Q5lNjy4H60t4bb4sQ4INuK8/ceFJG0YcksiZSmV2XK3FbMRY+Irnq+ZhYLo+6PsThNpdZMRNh1hLQyX9eS2hS9w4F/DXTjUvgVxbGzCCEOLOIkzi/A5RfXzruoCHftAbGxs64doFkkgUP1qJwVuyVdlGp0vryt41X81dDeSQLhMSxNrQSm/wDA1UvoCQugzZUc+00Mn+UjSoO91sF+F7+6rPiqo9D20Op2thjydjEf41IHztVrhQGaKKKAqFtXZQba8mGY2D44xk9yyTWv8GpD2pheqmljvfJI6X78jEX+VOjpNDYfbOJYaMJ1lX/Syn4008ZOZJHc8XZmPmxJP1oD02ZMEmic8FkRj7mBq6KyMb2AI5HNyPDlVJatjuLtknZWGnnutoFzs1uCiwbjzAFcb13OpN9EL+0tpCBGkkyqqjU5j46AW1PhUObz7fkxsmZrqi3EaX9Ed572NdW9m8jY2TS6xL6Cnn+0w7/pW26W7LYt7sCIV9I82/YX8TyrGyL5Xz8OvsfT4OLXh1+Pd73+P3Mbo7sNiHSSRLw5rAE26wgE2v7OmvwpT6dp3TZeQxqqtNGoyte2XMw0sLDs2qRHiVOpVUKqrWVRltojaAXpidPk4/soghgTNGF4cbknge4GtLHoVUdeZiZubPKnzS7eS9CtVSn9n6cjGYhRY5sMdCbXsw8DUebM2W0yTuNBDF1jeWYAD4mnz0Bn/wDptx/8PLw/hqwUiyELSWHZW1h63/1oweYIosOHf/xXuh0FecJso5aV4b6ginps2pI0MuFEYZOrWQsLkqytccPKoq2pijINmK0YAijC8+2quH1uPEjSnrt7bc2MllsAqOSuVRclPR1by10pFn2co/RyCW6tMqg301OgWqH4tLZ9VHgkmobSXRb+e9v6dB1YzeKbaU6BIlU5SouxC+0e0RpWuKmnw4tNh5EHtAZl/mWsboIxxA0Y5VY2uNOXojQcT8KfoxVgQb+RGnjwqskp+1LuW8m1Y01VXFcqXYj/AAO0VkcZWuOOlLkU3/5+dvzr32jsfCTamMKx9dND8VsaRptjzx6wyiQclk1PLQNx+VeeRx7HfGru+HzFmPEHMtvaHC//AG/nTnXGajz+vfamUhYSKGBFmHHy4jXhS2J9ePO39cDUtcyjlUKWiuG0HM+KkI1MszW83c2+tbbzYJYMXiIV9GOaSMfwMV/CttjLkxsI9nEJr+7IPyro34jIx+JJ1zSs9+/rO1+Na2+uj5rkfLzfHRand/a6SRoSLEolyeZyily9RpHiOryr4KP9Ip07C2400mQ2sbm/da2lVqr1vlZfycFxjzx7aPffeB5MBi0jsXaCQLc2Hom+vleqc1dvGRZ43X2lZfiCKpM6EGx0I0PmONWzNHZ0U7FOL2lAqv1Zjbrs1rn7ohrDzq2Yqs3QA9trDxhlH+2rNUAUUUUBBvT1uZLLNFisNC8mZSs+QXsUt1ZKjXUFtfCoOq6e8GLEOGnl9iKRvgpIqllAZqWdl7dklwGFgvaONLWHrMCbE+A5ComqW+j/AGK+KjhRdFCAu9tFBv8AEnkKo5/M4KMfNmnwvkja5z7JbFjdjYD4uSwuI1t1jW4eA7yamDDRpCERFIUKQAAdALV4bIwsOHURx6KAPMm5uSeZrsbELmXXk34V7xcZUx+JHnZssmf9q7HhjJbtDo2kh5H2GqM/tF4r+4wIAe1iLm4t6Mbf/L5VKGJcF4rH1z/saom+0pJ/d8GvfLIf5UUfjVooDU6MtjiTZW15DxMaoNP+mrSEX96/AVp9n5CdoyHkMO9/eVqSejDYqDYQjOhxEcrsfGQEKfcAvwqL+gXG9XtPIeEkMi+8WYfQ10FmEauDbmJEWHlc6BUb6V3odKZPS3jerwOW+skip7h2m+QqG2Wot/As4lXi3wh6tEQIWJBW+nDVtABpXS8tgBfU2IJJ04g68edJ8THX3d/zr0vr8uOnz1HKsRo/Smug6d1CQWIFtACcuhNzyH40rLiDlOYpx9p/l3Ugbuz2Vglwb2JVwL5uFva4UqtMxAt1nHuXn4i9+Fek9IyMivmtbZ6w4ph61z++L635HSsNi2JsbkXHFAba+d+VcnXD1mB8GIUj/TY14zyga2v45VbXhxU3502cVSb1o75ZbzkftD/b3HWumTGXYeBH1pvwy9rMVkJv5DW1uOp4c69pMbzyKPFnH0vXFIleP2XwIogGXHDwxH0kru39N8Tm9qNflcU8ZFiVswiwga9ySoY3ve+ax51y7TwqTy9c6feghg8LqdRYg9W2nHlWhHKi5p+WtGLPg1saJQWm29jq2tjMjRDuWK/8hBPDwrv3S28kcmeQkKGYHS+jDs6CmViMSzaySjNwGZOrNgG42OUntcjXrhprFgDftIQQQebDjf8AGqTk4y5kbMceuyhVS6dNFioZAygjgdRVOt7sL1WOxUfDLiJR7s5I+Rq0u420BLhEa/AkfOq99Ley2XauJKIxVyrjKCR2lF9R4g1swnzRTPhb6XXZKHo9HT0Fqf7Wjt/05L+WWrP1XHoGwLLtFpJFZFWB7FgQCWKjiasYGBr2mR6a7m1FFFdODQ6WcV1eycWeF48g/jIFVLqznT5Nl2S4HrSxL/qv+FV12Ls7rjKTfLFC8rfwiw18yKATqtxuHgIsHg4YrxqwjQyWYauV7Vzz7qqxu5AsmLw6N6LTxKb9xcA1ciOFczdkcuQ7q5o7s1XFR5j219EesO81lsQmYdteB9YeFbiFcx7I4DkO81loxmGg4Hl5V04eOJnS6HMuhJ4jQZTrUJ9Me24NpwwLhixeKVicylQUZbEhjx1VfjT96VNt9RhhEmkk11HggHbb5ge+oXC1RvyHCWon0PCuE15Nbst3ry0SXulvrhodmw4WZmWVITESqMQDYhTcceIqLej6STZ+NjxDxCRVDKwVhmAYWzLfQkV0WoAqH8ZZ8DW/h7E9ZfmvsTonSLgLf4p4ew35VH3SnvTDimgSBsyIHZjYjtNYAWPcAfjTNArixJu58NK8u+dnRnqHCMfEmrYN7Xrr7HtHNb4+NeySjX8gfma40WvZKhkjUhPfccOy8uXUAkm+oHj8OPClNUXiLKfDMPoabWHYi1d0OIPfyJqBtpkllCl1TFhma2jMOPr3HL2gaTNpNlUkW48bKDxHNT4d1bSTkg8dFB95rl2ovZbUkZlA963NE9vRFCtQe2bYYoJ1WRusSxLWDc4yQLcdDavQyQZD92S36ILnIbCYt6d+63rcKTocRI8qnOwdrLm52IykfDSlGfCMEn+9eyIsYHIoLNkPgL1MtIjtk209+glIfuJPT/xIwLDsah75jyOgt76cEfakUPdhmNxJCB/nIdWGnn8OdNUM1itzlJBIHAkA2NuZFzTij9LhbU8JiR6aerz/AB48q6+hHb7X5/YcmBwkaBgqjSw781vOlbDxpcDQXFydLA93Cm9DKO+u2GYaV5jMqXUt+Ytoq5b8De2W/wA+FbPh47t2zoNCPWPd4UkriBb316NjR2vEaVJzoqPHlvodcuDhOQF2sfSOvZ93OuvZ+1pIQBGwlUcY2NmsDYZSeZvwpDbayqUNj2ePDXyrmO1YygDA+tyvxYEWI1Gl6K1Re10OyxJzjqSbX/STdi7eixNwps6+lG2jr7uY8RpWaYG5WKRsalmDdhgubVhdm0VjqNLE+dYrSx7XZHbPneIYyx7eVemzb7Q2KC7ORDxfEKB/CrE1DW6hthdpG2n6MozdxaVQq/xfhU5dNO7k+Ow8CQBDklLtmax9AgBdLczUW7J3M2pFFiI0gGSaMJKGZOAa6kG+hB5+NWCkNLc7CCTHYUM6RjroyXc2UZWB1PebWHnVw1I4jnzqB8H0RRsFDTSh2AuoWOwJ4i/Onnu10ZfokkcgxU7ZGBCmRgo8Mi6EeFASNRagCs0Ayd/d2UnKzkFioynU6LfQgcteNM4bsw+x8zUyyICCDqDoab+L2Ii2sW1vVK/H5pcyNnC4k6q/Dk+3Yjz9WYPY+ZrB3ah9j5mpGj2JHkJOa48R+VGF2JGxN7/GofwrLf8A7EfVkc/q3D7HzNJmK3ciVz2PHiamP9X4f2vjSNvBsRVyMl9bg3+Irk8WUVskp4tCc1F/UjX9X4vY+tY/sSP2frT3XZ9aHZ2tQOuRfWbFCBBu/EQDkHDxr3Xd+L2PrTowuD7IroGDqRUFWXEJJ9xpnYUfsDl38uFeOL2EjCxXS9+fG1qef6HWpwfhXfAPCz5ebGEN3kUghbEajjWZdmEhgb2b0vHl+FPltn+Fc74Hwrw6GTRz0xgLu8mYdk8e8134TduLOvZPEczTsbACvTD4azA24HuvRVPzPU87p0E+PdyL9r+Y17ru9H+18aX0Ve8Dz0roSNe8VMqI+hmSzrfVjb/V6P8Aa/mrVt3Yz7X81OoQeHyrBjH9CvXgR9CP8fZ/UxnybrxH2/5q8G3Uhtbt/wAxp5uq+PwoTAs3AWHefyrix4vyJVxK2K6yY2N1924osUjrmuobnfiNaKe2C2asZvxbv/IUVcpr5I6MrNyXkWcze+m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2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>
            <a:endCxn id="7" idx="1"/>
          </p:cNvCxnSpPr>
          <p:nvPr/>
        </p:nvCxnSpPr>
        <p:spPr>
          <a:xfrm flipH="1">
            <a:off x="3859157" y="2348880"/>
            <a:ext cx="136779" cy="2966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5139"/>
            <a:ext cx="8229600" cy="1143000"/>
          </a:xfrm>
        </p:spPr>
        <p:txBody>
          <a:bodyPr/>
          <a:lstStyle/>
          <a:p>
            <a:r>
              <a:rPr lang="ru-RU" dirty="0" smtClean="0"/>
              <a:t>Источники неопределённости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1520" y="3933056"/>
            <a:ext cx="2160240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Субъект  деятельности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99592" y="5445224"/>
            <a:ext cx="2232248" cy="108012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Деятельность субъекта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3888" y="5157192"/>
            <a:ext cx="2016224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Техногенная среда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635896" y="3140968"/>
            <a:ext cx="2016224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Природная среда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940152" y="5013176"/>
            <a:ext cx="2592288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Экономическая среда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876256" y="3573016"/>
            <a:ext cx="2016224" cy="108012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Социальная среда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915816" y="1484784"/>
            <a:ext cx="4176464" cy="936104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Неопределенность будущего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15816" y="2564904"/>
            <a:ext cx="6156176" cy="4149080"/>
          </a:xfrm>
          <a:prstGeom prst="ellipse">
            <a:avLst/>
          </a:prstGeom>
          <a:noFill/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08304" y="220486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prstClr val="black"/>
                </a:solidFill>
              </a:rPr>
              <a:t>Окружающая среда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H="1">
            <a:off x="1763688" y="2204864"/>
            <a:ext cx="1512168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6" idx="0"/>
          </p:cNvCxnSpPr>
          <p:nvPr/>
        </p:nvCxnSpPr>
        <p:spPr>
          <a:xfrm flipH="1">
            <a:off x="2015716" y="2348880"/>
            <a:ext cx="1692188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788024" y="24208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9" idx="0"/>
          </p:cNvCxnSpPr>
          <p:nvPr/>
        </p:nvCxnSpPr>
        <p:spPr>
          <a:xfrm>
            <a:off x="5724128" y="2348880"/>
            <a:ext cx="1512168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1" idx="5"/>
          </p:cNvCxnSpPr>
          <p:nvPr/>
        </p:nvCxnSpPr>
        <p:spPr>
          <a:xfrm>
            <a:off x="6480651" y="2283799"/>
            <a:ext cx="1043677" cy="1361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/>
          <p:cNvSpPr/>
          <p:nvPr/>
        </p:nvSpPr>
        <p:spPr>
          <a:xfrm>
            <a:off x="4716016" y="4149080"/>
            <a:ext cx="2232248" cy="9361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black"/>
                </a:solidFill>
              </a:rPr>
              <a:t>Политико-правовая среда</a:t>
            </a: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5364088" y="2420888"/>
            <a:ext cx="648072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C741A-C825-4A5D-948E-19D71663ED5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17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2315</TotalTime>
  <Words>682</Words>
  <Application>Microsoft Office PowerPoint</Application>
  <PresentationFormat>Экран (4:3)</PresentationFormat>
  <Paragraphs>129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 Менеджмент рисков  в современных системах менеджмента   </vt:lpstr>
      <vt:lpstr>Роль рисков  в современном менеджменте </vt:lpstr>
      <vt:lpstr>Управление рисками  позволяет организации:</vt:lpstr>
      <vt:lpstr>Презентация PowerPoint</vt:lpstr>
      <vt:lpstr> Риск – влияние неопределенности на ожидаемый результат  (ISO 9001:2015 и Руководство ISO 73:2009)</vt:lpstr>
      <vt:lpstr>Определение из ISO 31000</vt:lpstr>
      <vt:lpstr>Риски и Шансы</vt:lpstr>
      <vt:lpstr>Презентация PowerPoint</vt:lpstr>
      <vt:lpstr>Источники неопределённости</vt:lpstr>
      <vt:lpstr>Источники неопределённости</vt:lpstr>
      <vt:lpstr>Риски в стандартах управления  9001, 14001, 18001, 22000, 27001, 31000, 53893,…</vt:lpstr>
      <vt:lpstr>Презентация PowerPoint</vt:lpstr>
      <vt:lpstr>Риск-ориентированное  мышление</vt:lpstr>
      <vt:lpstr>Модели  риска</vt:lpstr>
      <vt:lpstr>Модели рисков </vt:lpstr>
      <vt:lpstr>Актуальные классификации рисков</vt:lpstr>
      <vt:lpstr>Классификация по последствиям</vt:lpstr>
      <vt:lpstr>Презентация PowerPoint</vt:lpstr>
      <vt:lpstr>Управление рисками</vt:lpstr>
      <vt:lpstr>Процессный подход к менеджменту рисков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Риски  в интегрированных системах менеджмента (часть 1) </dc:title>
  <dc:creator>Васильков </dc:creator>
  <cp:lastModifiedBy>Васильков Юрий</cp:lastModifiedBy>
  <cp:revision>203</cp:revision>
  <dcterms:created xsi:type="dcterms:W3CDTF">2014-11-04T06:59:53Z</dcterms:created>
  <dcterms:modified xsi:type="dcterms:W3CDTF">2016-11-16T13:44:05Z</dcterms:modified>
</cp:coreProperties>
</file>