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9" r:id="rId3"/>
    <p:sldId id="261" r:id="rId4"/>
    <p:sldId id="280" r:id="rId5"/>
    <p:sldId id="276" r:id="rId6"/>
    <p:sldId id="277" r:id="rId7"/>
    <p:sldId id="278" r:id="rId8"/>
    <p:sldId id="270" r:id="rId9"/>
    <p:sldId id="275" r:id="rId10"/>
    <p:sldId id="274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Users\&#1046;&#1091;&#1082;&#1086;&#1074;&#1072;%20&#1053;&#1072;&#1090;&#1072;&#1083;&#1100;&#1103;\&#1056;&#1072;&#1073;&#1086;&#1095;&#1080;&#1081;%20&#1089;&#1090;&#1086;&#1083;\&#1051;&#1080;&#1089;&#1090;%20Microsoft%20Exce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sers\&#1046;&#1091;&#1082;&#1086;&#1074;&#1072;%20&#1053;&#1072;&#1090;&#1072;&#1083;&#1100;&#1103;\&#1056;&#1072;&#1073;&#1086;&#1095;&#1080;&#1081;%20&#1089;&#1090;&#1086;&#1083;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13790582141023294"/>
                  <c:y val="0.1391900899900011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14,3%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350418476121674"/>
                  <c:y val="-0.19903868705946245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61,9%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8634991957677785"/>
                  <c:y val="0.1444401239368465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23,8%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val>
            <c:numRef>
              <c:f>Лист1!$A$1:$A$3</c:f>
              <c:numCache>
                <c:formatCode>General</c:formatCode>
                <c:ptCount val="3"/>
                <c:pt idx="0">
                  <c:v>14.3</c:v>
                </c:pt>
                <c:pt idx="1">
                  <c:v>61.9</c:v>
                </c:pt>
                <c:pt idx="2">
                  <c:v>23.8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1886194228488229"/>
          <c:y val="0.68844467016892308"/>
          <c:w val="9.9736816898128453E-2"/>
          <c:h val="0.22780504547113814"/>
        </c:manualLayout>
      </c:layout>
      <c:overlay val="0"/>
      <c:txPr>
        <a:bodyPr/>
        <a:lstStyle/>
        <a:p>
          <a:pPr rtl="0"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0.23043853124425143"/>
                  <c:y val="8.8162372230314118E-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2278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3860476869091271E-2"/>
                  <c:y val="-0.21075896762904636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2254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7455095136406171"/>
                  <c:y val="4.8973975586806051E-2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1162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600"/>
                      <a:t>98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060289048316018"/>
                  <c:y val="0.14058919065235045"/>
                </c:manualLayout>
              </c:layout>
              <c:tx>
                <c:rich>
                  <a:bodyPr/>
                  <a:lstStyle/>
                  <a:p>
                    <a:r>
                      <a:rPr lang="en-US" sz="1600"/>
                      <a:t>660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General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val>
            <c:numRef>
              <c:f>Лист1!$A$1:$A$5</c:f>
              <c:numCache>
                <c:formatCode>General</c:formatCode>
                <c:ptCount val="5"/>
                <c:pt idx="0">
                  <c:v>2278</c:v>
                </c:pt>
                <c:pt idx="1">
                  <c:v>2254</c:v>
                </c:pt>
                <c:pt idx="2">
                  <c:v>1162</c:v>
                </c:pt>
                <c:pt idx="3">
                  <c:v>98</c:v>
                </c:pt>
                <c:pt idx="4">
                  <c:v>660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0"/>
            <a:ext cx="5868144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86" name="Дата 3"/>
          <p:cNvSpPr>
            <a:spLocks noGrp="1"/>
          </p:cNvSpPr>
          <p:nvPr>
            <p:ph type="dt" sz="quarter" idx="10"/>
          </p:nvPr>
        </p:nvSpPr>
        <p:spPr>
          <a:xfrm>
            <a:off x="251520" y="6185991"/>
            <a:ext cx="1954560" cy="365125"/>
          </a:xfrm>
          <a:noFill/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8 </a:t>
            </a:r>
            <a:r>
              <a:rPr lang="ru-RU" sz="1600" dirty="0" smtClean="0">
                <a:solidFill>
                  <a:schemeClr val="tx1"/>
                </a:solidFill>
              </a:rPr>
              <a:t>июня 2017 года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983063" y="4869160"/>
            <a:ext cx="3819587" cy="720080"/>
          </a:xfrm>
        </p:spPr>
        <p:txBody>
          <a:bodyPr lIns="92075" tIns="46038" rIns="92075" bIns="46038">
            <a:normAutofit fontScale="92500" lnSpcReduction="10000"/>
          </a:bodyPr>
          <a:lstStyle/>
          <a:p>
            <a:pPr marL="766763" indent="-766763" algn="r" eaLnBrk="1" hangingPunct="1">
              <a:lnSpc>
                <a:spcPct val="80000"/>
              </a:lnSpc>
              <a:defRPr/>
            </a:pPr>
            <a:r>
              <a:rPr lang="ru-RU" sz="4000" dirty="0" smtClean="0">
                <a:solidFill>
                  <a:srgbClr val="C00000"/>
                </a:solidFill>
              </a:rPr>
              <a:t>    </a:t>
            </a:r>
            <a:r>
              <a:rPr lang="ru-RU" sz="2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Нина Н. </a:t>
            </a:r>
            <a:r>
              <a:rPr lang="ru-RU" sz="2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Аниськина</a:t>
            </a:r>
            <a:r>
              <a:rPr lang="ru-RU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ru-RU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077913" lvl="1" eaLnBrk="1" hangingPunct="1">
              <a:lnSpc>
                <a:spcPct val="80000"/>
              </a:lnSpc>
              <a:spcBef>
                <a:spcPct val="0"/>
              </a:spcBef>
              <a:defRPr/>
            </a:pPr>
            <a:endParaRPr lang="ru-RU" sz="2600" dirty="0" smtClean="0"/>
          </a:p>
        </p:txBody>
      </p:sp>
      <p:sp>
        <p:nvSpPr>
          <p:cNvPr id="16389" name="Text Box 7" descr="10%"/>
          <p:cNvSpPr txBox="1">
            <a:spLocks noChangeArrowheads="1"/>
          </p:cNvSpPr>
          <p:nvPr/>
        </p:nvSpPr>
        <p:spPr bwMode="auto">
          <a:xfrm>
            <a:off x="3438215" y="5445224"/>
            <a:ext cx="538542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Президент Союза </a:t>
            </a:r>
            <a:r>
              <a:rPr lang="ru-RU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ДПО;</a:t>
            </a:r>
          </a:p>
          <a:p>
            <a:pPr algn="r"/>
            <a:r>
              <a:rPr lang="ru-RU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Ректор </a:t>
            </a:r>
            <a:r>
              <a:rPr lang="ru-RU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Государственной академии промышленного </a:t>
            </a:r>
            <a:r>
              <a:rPr lang="ru-RU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менеджмента </a:t>
            </a:r>
            <a:r>
              <a:rPr lang="ru-RU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имени </a:t>
            </a:r>
            <a:r>
              <a:rPr lang="ru-RU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Н.П. Пастухова</a:t>
            </a:r>
          </a:p>
        </p:txBody>
      </p:sp>
      <p:pic>
        <p:nvPicPr>
          <p:cNvPr id="16390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9554"/>
            <a:ext cx="2907432" cy="186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1977008"/>
            <a:ext cx="9144000" cy="26025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576" y="2121024"/>
            <a:ext cx="7632848" cy="23865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ПРОФЕССИОНАЛЬНОГО СТАНДАРТА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«Управление 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организацией (подразделением) дополнительного профессионального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образования»</a:t>
            </a:r>
            <a:r>
              <a:rPr lang="ru-RU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solidFill>
                  <a:srgbClr val="3333CC"/>
                </a:solidFill>
              </a:rPr>
              <a:t/>
            </a:r>
            <a:br>
              <a:rPr lang="ru-RU" sz="2800" b="1" dirty="0">
                <a:solidFill>
                  <a:srgbClr val="3333CC"/>
                </a:solidFill>
              </a:rPr>
            </a:br>
            <a:r>
              <a:rPr lang="ru-RU" sz="2200" dirty="0"/>
              <a:t>Концепция обсуждена и одобрена подгруппой РГ </a:t>
            </a:r>
            <a:r>
              <a:rPr lang="ru-RU" sz="2200" dirty="0" smtClean="0"/>
              <a:t>по </a:t>
            </a:r>
            <a:r>
              <a:rPr lang="ru-RU" sz="2200" dirty="0"/>
              <a:t>разработке ПС </a:t>
            </a:r>
            <a:r>
              <a:rPr lang="ru-RU" sz="2200" dirty="0" smtClean="0"/>
              <a:t>по управлению </a:t>
            </a:r>
            <a:r>
              <a:rPr lang="ru-RU" sz="2200" dirty="0"/>
              <a:t>организациями ДПО</a:t>
            </a:r>
            <a:r>
              <a:rPr lang="ru-RU" sz="3100" dirty="0"/>
              <a:t> </a:t>
            </a: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977008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457954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ttp://penza.sberocenka.ru/template/img/photo/category-big-3/photo-2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945" y="191112"/>
            <a:ext cx="1602519" cy="15580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885814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338796"/>
              </p:ext>
            </p:extLst>
          </p:nvPr>
        </p:nvGraphicFramePr>
        <p:xfrm>
          <a:off x="286141" y="1196752"/>
          <a:ext cx="8534331" cy="5184576"/>
        </p:xfrm>
        <a:graphic>
          <a:graphicData uri="http://schemas.openxmlformats.org/drawingml/2006/table">
            <a:tbl>
              <a:tblPr/>
              <a:tblGrid>
                <a:gridCol w="2753010"/>
                <a:gridCol w="2753010"/>
                <a:gridCol w="3028311"/>
              </a:tblGrid>
              <a:tr h="607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ТРУДОВАЯ ФУНКЦИЯ 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ТРУДОВАЯ ФУНКЦИЯ В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ТРУДОВАЯ</a:t>
                      </a:r>
                      <a:b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ФУНКЦИЯ </a:t>
                      </a: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16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/>
                        </a:rPr>
                        <a:t>ТРЕБОВАНИЯ К ОПЫТУ ПРАКТИЧЕСКОЙ РАБОТЫ ЗАМЕСТИТЕЛЕЙ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2943">
                <a:tc>
                  <a:txBody>
                    <a:bodyPr/>
                    <a:lstStyle/>
                    <a:p>
                      <a:pPr marL="377825" indent="-28575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Высшее образование</a:t>
                      </a:r>
                    </a:p>
                    <a:p>
                      <a:pPr marL="377825" indent="-28575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Требование 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наличия высшего образования и опыта работы в образовательной организации не предъявляется к лицам, занимающим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должности 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заместителей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руководителя, отвечающего за хозяйственную деятельность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825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Высшее образование</a:t>
                      </a:r>
                    </a:p>
                    <a:p>
                      <a:pPr marL="377825" marR="0" lvl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Требование наличия высшего образования и опыта работы в образовательной организации не предъявляется к лицам, занимающим должности заместителей руководителя, отвечающего за хозяйственную деятельность</a:t>
                      </a:r>
                    </a:p>
                    <a:p>
                      <a:pPr marL="377825" indent="-28575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825" indent="-28575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Высшее образование</a:t>
                      </a:r>
                    </a:p>
                    <a:p>
                      <a:pPr marL="377825" indent="-28575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Для замещения должностей декана, заведующего кафедрой, руководства иным структурным подразделением или направлением деятельности, связанными с научными исследованиями, - наличие ученой степени </a:t>
                      </a:r>
                    </a:p>
                    <a:p>
                      <a:pPr marL="377825" indent="-28575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Требование наличия высшего образования и опыта работы в образовательной организации не предъявляется к лицам, занимающим должности заместителей руководителя, отвечающего за хозяйственную деятельность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91680" y="0"/>
            <a:ext cx="745232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82763" y="218301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РАВНЕНИЕ ТРЕБОВАНИЙ ДЛЯ ОТФ</a:t>
            </a:r>
            <a:endParaRPr lang="ru-RU" sz="2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32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979639"/>
              </p:ext>
            </p:extLst>
          </p:nvPr>
        </p:nvGraphicFramePr>
        <p:xfrm>
          <a:off x="293319" y="1340768"/>
          <a:ext cx="8527153" cy="5039726"/>
        </p:xfrm>
        <a:graphic>
          <a:graphicData uri="http://schemas.openxmlformats.org/drawingml/2006/table">
            <a:tbl>
              <a:tblPr/>
              <a:tblGrid>
                <a:gridCol w="2884339"/>
                <a:gridCol w="2693203"/>
                <a:gridCol w="2949611"/>
              </a:tblGrid>
              <a:tr h="526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ОБОБЩЕННАЯ 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ТРУДОВАЯ</a:t>
                      </a:r>
                      <a:b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ФУНКЦИЯ </a:t>
                      </a: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А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ОБОБЩЕННАЯ ТРУДОВАЯ ФУНКЦИЯ В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ОБОБЩЕННАЯ 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ТРУДОВАЯ</a:t>
                      </a:r>
                      <a:b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ФУНКЦИЯ </a:t>
                      </a: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59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ОСОБЫЕ УСЛОВИЯ ДОПУСКА К РАБОТЕ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2018">
                <a:tc gridSpan="3">
                  <a:txBody>
                    <a:bodyPr/>
                    <a:lstStyle/>
                    <a:p>
                      <a:pPr marL="377825" indent="-285750" algn="l" defTabSz="9477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0" algn="l"/>
                          <a:tab pos="1971675" algn="l"/>
                        </a:tabLs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Отсутствие ограничений на занятие педагогической деятельностью, установленных законодательством Российской Федерации</a:t>
                      </a:r>
                    </a:p>
                    <a:p>
                      <a:pPr marL="377825" indent="-285750" algn="l" defTabSz="94773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0" algn="l"/>
                          <a:tab pos="1971675" algn="l"/>
                        </a:tabLs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Прохождение обязательных предварительных (при поступлении на работу) и периодических медицинских осмотров (обследований), а также внеочередных медицинских осмотров (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обследований)</a:t>
                      </a:r>
                      <a:b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порядке, установленном законодательством Российской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Федерации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77825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6180">
                <a:tc>
                  <a:txBody>
                    <a:bodyPr/>
                    <a:lstStyle/>
                    <a:p>
                      <a:pPr marL="377825" marR="0" indent="-285750" algn="l" defTabSz="947738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0" algn="l"/>
                          <a:tab pos="1971675" algn="l"/>
                        </a:tabLst>
                        <a:defRPr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Прохождение в установленном законодательством Российской Федерации порядке аттестации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825" marR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825" marR="0" indent="-285750" algn="l" defTabSz="947738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0" algn="l"/>
                          <a:tab pos="1971675" algn="l"/>
                        </a:tabLst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Прохождение в установленном законодательством Российской Федерации порядке аттестации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24">
                <a:tc gridSpan="3">
                  <a:txBody>
                    <a:bodyPr/>
                    <a:lstStyle/>
                    <a:p>
                      <a:pPr marL="9207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+mn-lt"/>
                          <a:ea typeface="Calibri"/>
                          <a:cs typeface="Times New Roman"/>
                        </a:rPr>
                        <a:t>ДРУГИЕ ХАРАКТЕРИСТИКИ</a:t>
                      </a:r>
                      <a:endParaRPr lang="ru-RU" sz="140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0780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92400" algn="l"/>
                        </a:tabLst>
                      </a:pP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825" marR="0" indent="-2857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7825" marR="0" indent="-285750" algn="l" defTabSz="947738" rtl="0" eaLnBrk="1" fontAlgn="auto" latinLnBrk="0" hangingPunct="1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>
                          <a:tab pos="0" algn="l"/>
                          <a:tab pos="1971675" algn="l"/>
                        </a:tabLst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Для руководства организацией дополнительного профессионального образования - ученая степень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59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ОКСО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392">
                <a:tc gridSpan="3">
                  <a:txBody>
                    <a:bodyPr/>
                    <a:lstStyle/>
                    <a:p>
                      <a:pPr marL="92075" indent="-9207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92075" indent="-9207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Любые 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/>
                        </a:rPr>
                        <a:t>направления подготовки или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специальности</a:t>
                      </a:r>
                    </a:p>
                    <a:p>
                      <a:pPr marL="92075" indent="-92075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8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207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91680" y="0"/>
            <a:ext cx="745232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82763" y="218301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РАВНЕНИЕ ТРЕБОВАНИЙ ДЛЯ ОТФ</a:t>
            </a:r>
            <a:endParaRPr lang="ru-RU" sz="2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8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96122" y="987552"/>
            <a:ext cx="2843808" cy="13613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674061"/>
              </p:ext>
            </p:extLst>
          </p:nvPr>
        </p:nvGraphicFramePr>
        <p:xfrm>
          <a:off x="-25372" y="2492896"/>
          <a:ext cx="3086795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8622"/>
              </p:ext>
            </p:extLst>
          </p:nvPr>
        </p:nvGraphicFramePr>
        <p:xfrm>
          <a:off x="3059832" y="332657"/>
          <a:ext cx="5904656" cy="630424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904656"/>
              </a:tblGrid>
              <a:tr h="328171"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Представители организаций ДПО </a:t>
                      </a:r>
                      <a:r>
                        <a:rPr lang="ru-RU" sz="1600" b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(центров, бизнес-школ)</a:t>
                      </a:r>
                      <a:endParaRPr lang="ru-RU" sz="1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7468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ЧОУ ДПО ЦНТИ Прогресс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ГБУ ДПО Республики Дагестан Дагестанский кадровый центр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Уральский институт повышения квалификации и переподготовки специалистов 21-й век</a:t>
                      </a:r>
                    </a:p>
                  </a:txBody>
                  <a:tcPr/>
                </a:tc>
              </a:tr>
              <a:tr h="5668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Представители подразделений ДПО </a:t>
                      </a:r>
                      <a:r>
                        <a:rPr lang="ru-RU" sz="16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(вузов, научных организаций, ООО)</a:t>
                      </a:r>
                      <a:endParaRPr lang="ru-RU" sz="1600" b="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088797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 дополнительного профессионального образования ФГБОУ ВПО КНИТУ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Института дистанционного образования ФГБОУ ВПО Национальный исследовательский Томский государственный университет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 ДПО ФГБОУ ВПО Уфимский государственный нефтяной технический университет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ФГАОУ ВО Национальный исследовательский Нижегородский государственный университет им. Н.И. Лобачевского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ФГБОУ ВО Уральский государственный педагогический университет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ФГБОУ ВО Российская академия народного хозяйства и государственной службы при Президенте РФ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ФГАОУ ВО Северный (Арктический) федеральный университет имени М. В. Ломоносова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ФГБОУ ВО Башкирский государственный университет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Автономная некоммерческая профессиональная образовательная организация Кубанский институт профессионального образования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ВНИИ экономики, труда и управления в сельском хозяйстве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Общество с ограниченной ответственностью Международный институт дополнительного образования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Общество с ограниченной ответственностью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Верити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Общество с ограниченной ответственностью Информационно-деловой центр Перспектива</a:t>
                      </a: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96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ru-RU" sz="16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Представители организаций ДПО </a:t>
                      </a:r>
                      <a:r>
                        <a:rPr lang="ru-RU" sz="1600" b="0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(академий и институтов, осуществляющих образовательную и научную деятельность)</a:t>
                      </a:r>
                      <a:endParaRPr lang="ru-RU" sz="1600" b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73812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ГАУ ДПО Институт развития образования Иркутской области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ГБОУ ДПО Институт развития образования Пермского края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Институт развития дополнительного профессионального образования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ФГАОУ ДПО Академия стандартизации, метрологии и сертификации (учебная)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ФГБОУ ДПО Государственная академия промышленного менеджмента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им. Н.П. Пастухова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Box 7" descr="10%"/>
          <p:cNvSpPr txBox="1">
            <a:spLocks noChangeArrowheads="1"/>
          </p:cNvSpPr>
          <p:nvPr/>
        </p:nvSpPr>
        <p:spPr bwMode="auto">
          <a:xfrm>
            <a:off x="329894" y="1068050"/>
            <a:ext cx="237626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Состав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рабочей группы ДПО</a:t>
            </a:r>
          </a:p>
        </p:txBody>
      </p:sp>
      <p:sp>
        <p:nvSpPr>
          <p:cNvPr id="8" name="Text Box 7" descr="10%"/>
          <p:cNvSpPr txBox="1">
            <a:spLocks noChangeArrowheads="1"/>
          </p:cNvSpPr>
          <p:nvPr/>
        </p:nvSpPr>
        <p:spPr bwMode="auto">
          <a:xfrm>
            <a:off x="251520" y="5445224"/>
            <a:ext cx="2230549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i="1" dirty="0" smtClean="0">
                <a:latin typeface="Calibri" pitchFamily="34" charset="0"/>
                <a:cs typeface="Calibri" pitchFamily="34" charset="0"/>
              </a:rPr>
              <a:t>Диаграмма распределения участников РГ по ОТФ</a:t>
            </a:r>
          </a:p>
        </p:txBody>
      </p:sp>
    </p:spTree>
    <p:extLst>
      <p:ext uri="{BB962C8B-B14F-4D97-AF65-F5344CB8AC3E}">
        <p14:creationId xmlns:p14="http://schemas.microsoft.com/office/powerpoint/2010/main" val="4782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Скругленный прямоугольник 32"/>
          <p:cNvSpPr/>
          <p:nvPr/>
        </p:nvSpPr>
        <p:spPr>
          <a:xfrm>
            <a:off x="1331640" y="5908662"/>
            <a:ext cx="6552728" cy="5878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3573016"/>
            <a:ext cx="9144000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133" y="3612576"/>
            <a:ext cx="8678347" cy="62244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ОТФ А:  «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Руководство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организацией дополнительного профессионального образования»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05064"/>
            <a:ext cx="8568952" cy="1903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2"/>
                </a:solidFill>
                <a:ea typeface="Calibri"/>
                <a:cs typeface="Times New Roman"/>
              </a:rPr>
              <a:t>Это: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учебные </a:t>
            </a: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центры 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повышения квалификации специалистов различных отраслей народного хозяйства, повышения квалификации специалистов по охране труда, по работе с опасными отходами и др.</a:t>
            </a:r>
          </a:p>
          <a:p>
            <a:pPr marL="361950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Здесь </a:t>
            </a:r>
            <a:r>
              <a:rPr lang="ru-RU" sz="1400" b="1" i="1" dirty="0">
                <a:solidFill>
                  <a:srgbClr val="002060"/>
                </a:solidFill>
                <a:ea typeface="Calibri"/>
                <a:cs typeface="Times New Roman"/>
              </a:rPr>
              <a:t>рассматриваем управление </a:t>
            </a:r>
            <a:r>
              <a:rPr lang="ru-RU" sz="1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организацией ДПО, которая в соответствии с Уставом работает на уровне </a:t>
            </a:r>
            <a:r>
              <a:rPr lang="ru-RU" sz="1400" b="1" i="1" dirty="0">
                <a:solidFill>
                  <a:srgbClr val="002060"/>
                </a:solidFill>
                <a:ea typeface="Calibri"/>
                <a:cs typeface="Times New Roman"/>
              </a:rPr>
              <a:t>повышения квалификации специалистов </a:t>
            </a:r>
            <a:r>
              <a:rPr lang="ru-RU" sz="1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и не ведет научную деятельность.</a:t>
            </a:r>
            <a:endParaRPr lang="ru-RU" sz="14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dirty="0" smtClean="0">
                <a:ea typeface="Calibri"/>
                <a:cs typeface="Times New Roman"/>
              </a:rPr>
              <a:t>Из 2278 учтенных организаций ДПО эта группа составляет более 90%. На практике они не соблюдают действующие квалификационные требования к руководителю.</a:t>
            </a:r>
          </a:p>
        </p:txBody>
      </p:sp>
      <p:pic>
        <p:nvPicPr>
          <p:cNvPr id="5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трелка вниз 10"/>
          <p:cNvSpPr/>
          <p:nvPr/>
        </p:nvSpPr>
        <p:spPr>
          <a:xfrm>
            <a:off x="6732587" y="5978730"/>
            <a:ext cx="288032" cy="381413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691680" y="185145"/>
            <a:ext cx="7452320" cy="6319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835696" y="194648"/>
            <a:ext cx="6661248" cy="622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971675" algn="l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Структура организаций, реализующих ДПП</a:t>
            </a:r>
          </a:p>
          <a:p>
            <a:pPr marL="1971675" algn="l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/>
              </a:rPr>
              <a:t>(на основе 1ПК)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647861"/>
              </p:ext>
            </p:extLst>
          </p:nvPr>
        </p:nvGraphicFramePr>
        <p:xfrm>
          <a:off x="2771800" y="836712"/>
          <a:ext cx="3348372" cy="280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5868144" y="1135176"/>
            <a:ext cx="30243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Организация дополнительного профессионального </a:t>
            </a:r>
            <a:r>
              <a:rPr lang="ru-RU" sz="1400" dirty="0" smtClean="0"/>
              <a:t>образования</a:t>
            </a:r>
          </a:p>
          <a:p>
            <a:endParaRPr lang="ru-RU" sz="500" dirty="0" smtClean="0"/>
          </a:p>
          <a:p>
            <a:r>
              <a:rPr lang="ru-RU" sz="1400" dirty="0" smtClean="0"/>
              <a:t>Профессиональная </a:t>
            </a:r>
            <a:r>
              <a:rPr lang="ru-RU" sz="1400" dirty="0"/>
              <a:t>образовательная </a:t>
            </a:r>
            <a:r>
              <a:rPr lang="ru-RU" sz="1400" dirty="0" smtClean="0"/>
              <a:t>организация</a:t>
            </a:r>
          </a:p>
          <a:p>
            <a:endParaRPr lang="ru-RU" sz="500" dirty="0" smtClean="0"/>
          </a:p>
          <a:p>
            <a:r>
              <a:rPr lang="ru-RU" sz="1400" dirty="0" smtClean="0"/>
              <a:t>Образовательная </a:t>
            </a:r>
            <a:r>
              <a:rPr lang="ru-RU" sz="1400" dirty="0"/>
              <a:t>организация высшего </a:t>
            </a:r>
            <a:r>
              <a:rPr lang="ru-RU" sz="1400" dirty="0" smtClean="0"/>
              <a:t>образования</a:t>
            </a:r>
          </a:p>
          <a:p>
            <a:endParaRPr lang="ru-RU" sz="500" dirty="0" smtClean="0"/>
          </a:p>
          <a:p>
            <a:r>
              <a:rPr lang="ru-RU" sz="1400" dirty="0" smtClean="0"/>
              <a:t>Научная организация</a:t>
            </a:r>
          </a:p>
          <a:p>
            <a:endParaRPr lang="ru-RU" sz="500" dirty="0" smtClean="0"/>
          </a:p>
          <a:p>
            <a:r>
              <a:rPr lang="ru-RU" sz="1400" dirty="0" smtClean="0"/>
              <a:t>Иная организация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1263859"/>
            <a:ext cx="72008" cy="720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797036" y="1764790"/>
            <a:ext cx="72008" cy="720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796136" y="2266982"/>
            <a:ext cx="72008" cy="72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794196" y="2772822"/>
            <a:ext cx="72008" cy="7200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797036" y="3072470"/>
            <a:ext cx="72008" cy="720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31067" y="1029478"/>
            <a:ext cx="2592288" cy="14634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352337" y="1222314"/>
            <a:ext cx="2149748" cy="10446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/>
              </a:rPr>
              <a:t>По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/>
              </a:rPr>
              <a:t>данным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/>
              </a:rPr>
              <a:t>Рособрнадзора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r>
              <a:rPr lang="ru-RU" sz="2800" b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Calibri"/>
                <a:cs typeface="Times New Roman"/>
              </a:rPr>
              <a:t>7 257</a:t>
            </a:r>
            <a:r>
              <a:rPr lang="ru-RU" sz="1400" b="1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/>
              </a:rPr>
              <a:t>организаций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/>
              </a:rPr>
              <a:t>реализуют ДПП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+mn-lt"/>
              <a:cs typeface="Times New Roman"/>
            </a:endParaRPr>
          </a:p>
        </p:txBody>
      </p:sp>
      <p:sp>
        <p:nvSpPr>
          <p:cNvPr id="30" name="Text Box 7" descr="10%"/>
          <p:cNvSpPr txBox="1">
            <a:spLocks noChangeArrowheads="1"/>
          </p:cNvSpPr>
          <p:nvPr/>
        </p:nvSpPr>
        <p:spPr bwMode="auto">
          <a:xfrm>
            <a:off x="945844" y="2703138"/>
            <a:ext cx="2627442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6 450 </a:t>
            </a:r>
            <a:r>
              <a:rPr lang="ru-RU" sz="1400" i="1" dirty="0" smtClean="0">
                <a:latin typeface="Calibri" pitchFamily="34" charset="0"/>
                <a:cs typeface="Calibri" pitchFamily="34" charset="0"/>
              </a:rPr>
              <a:t>– общая численность организаций, реализующих ДПП (</a:t>
            </a:r>
            <a:r>
              <a:rPr lang="ru-RU" sz="14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на основе данных 1ПК</a:t>
            </a:r>
            <a:r>
              <a:rPr lang="ru-RU" sz="1400" i="1" dirty="0" smtClean="0"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2" name="Text Box 7" descr="10%"/>
          <p:cNvSpPr txBox="1">
            <a:spLocks noChangeArrowheads="1"/>
          </p:cNvSpPr>
          <p:nvPr/>
        </p:nvSpPr>
        <p:spPr bwMode="auto">
          <a:xfrm>
            <a:off x="861913" y="5836422"/>
            <a:ext cx="6014690" cy="5878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865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Требования к квалификации руководителя могут быть снижены</a:t>
            </a:r>
          </a:p>
          <a:p>
            <a:pPr marL="628650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Можно ограничиться управленческим опытом</a:t>
            </a:r>
          </a:p>
        </p:txBody>
      </p:sp>
    </p:spTree>
    <p:extLst>
      <p:ext uri="{BB962C8B-B14F-4D97-AF65-F5344CB8AC3E}">
        <p14:creationId xmlns:p14="http://schemas.microsoft.com/office/powerpoint/2010/main" val="130858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109414" y="5911128"/>
            <a:ext cx="8928991" cy="6862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91580" y="2581313"/>
            <a:ext cx="7632848" cy="69456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188640"/>
            <a:ext cx="7452320" cy="12464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835697" y="210905"/>
            <a:ext cx="70567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ОТФ В: «Руководство деятельностью по реализации дополнительных профессиональных программ в подразделениях организаций среднего профессионального  и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высшего образования, организаций, осуществляющих обучение»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1435041"/>
            <a:ext cx="8928991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2"/>
                </a:solidFill>
                <a:latin typeface="+mj-lt"/>
                <a:ea typeface="Calibri"/>
                <a:cs typeface="Times New Roman"/>
              </a:rPr>
              <a:t>Это: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latin typeface="+mj-lt"/>
                <a:ea typeface="Calibri"/>
                <a:cs typeface="Times New Roman"/>
              </a:rPr>
              <a:t>подразделения ДПО в вузах и колледжах, в научных организациях, в производственных компаниях.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+mj-lt"/>
                <a:ea typeface="Calibri"/>
                <a:cs typeface="Times New Roman"/>
              </a:rPr>
              <a:t>Не являются самостоятельными юридическими лицами, ДПО не является основной деятельностью головной организации. Это подразделения вузов, ПОО, научных и иных организаций, которых по данным 1ПК более 4000.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9612" y="2581313"/>
            <a:ext cx="698477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На практике жесткие требования к наличию степени здесь не предъявляются. Их может установить головная организация внутренним положением.</a:t>
            </a:r>
            <a:endParaRPr lang="ru-RU" sz="1400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9203" y="3421610"/>
            <a:ext cx="9144000" cy="10875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683568" y="3479311"/>
            <a:ext cx="7776864" cy="97210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ОТФ С: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«Руководство образовательной организацией  дополнительного профессионального образования, реализующей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образовательную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и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научную деятельность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/>
                <a:cs typeface="Calibri" pitchFamily="34" charset="0"/>
              </a:rPr>
              <a:t>»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3" y="4274455"/>
            <a:ext cx="8928991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2"/>
                </a:solidFill>
                <a:ea typeface="Calibri"/>
                <a:cs typeface="Times New Roman"/>
              </a:rPr>
              <a:t>Это: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академии </a:t>
            </a: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и 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институты ДПО, являющиеся самостоятельными </a:t>
            </a: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организациями 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и реализующие весь спектр ДПП как основной вид деятельности; прежде всего ориентированы на руководителей предприятий, преподавателей и руководителей  системы образования, медицинской отрасли и т.д.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ea typeface="Calibri"/>
                <a:cs typeface="Times New Roman"/>
              </a:rPr>
              <a:t>Здесь </a:t>
            </a:r>
            <a:r>
              <a:rPr lang="ru-RU" sz="1400" b="1" dirty="0">
                <a:solidFill>
                  <a:srgbClr val="002060"/>
                </a:solidFill>
                <a:ea typeface="Calibri"/>
                <a:cs typeface="Times New Roman"/>
              </a:rPr>
              <a:t>рассматриваем управление образовательной организацией </a:t>
            </a:r>
            <a:r>
              <a:rPr lang="ru-RU" sz="1400" b="1" dirty="0" smtClean="0">
                <a:solidFill>
                  <a:srgbClr val="002060"/>
                </a:solidFill>
                <a:ea typeface="Calibri"/>
                <a:cs typeface="Times New Roman"/>
              </a:rPr>
              <a:t>в целом.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ea typeface="Calibri"/>
                <a:cs typeface="Times New Roman"/>
              </a:rPr>
              <a:t>Их </a:t>
            </a:r>
            <a:r>
              <a:rPr lang="ru-RU" sz="1400" dirty="0">
                <a:ea typeface="Calibri"/>
                <a:cs typeface="Times New Roman"/>
              </a:rPr>
              <a:t>отличительным признаком является то, что они реализуют как образовательную, так и </a:t>
            </a:r>
            <a:r>
              <a:rPr lang="ru-RU" sz="1400" b="1" dirty="0">
                <a:ea typeface="Calibri"/>
                <a:cs typeface="Times New Roman"/>
              </a:rPr>
              <a:t>научную деятельность</a:t>
            </a:r>
            <a:r>
              <a:rPr lang="ru-RU" sz="1400" dirty="0">
                <a:ea typeface="Calibri"/>
                <a:cs typeface="Times New Roman"/>
              </a:rPr>
              <a:t>.  </a:t>
            </a:r>
            <a:endParaRPr lang="ru-RU" sz="1400" dirty="0" smtClean="0"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6822" y="5911128"/>
            <a:ext cx="882236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Для них требования к руководителю в отношении </a:t>
            </a:r>
            <a:r>
              <a:rPr lang="ru-RU" sz="1400" dirty="0" smtClean="0">
                <a:ea typeface="Calibri"/>
                <a:cs typeface="Times New Roman"/>
              </a:rPr>
              <a:t>ученой степени </a:t>
            </a:r>
            <a:r>
              <a:rPr lang="ru-RU" sz="1400" dirty="0">
                <a:ea typeface="Calibri"/>
                <a:cs typeface="Times New Roman"/>
              </a:rPr>
              <a:t>будут на уровне </a:t>
            </a:r>
            <a:r>
              <a:rPr lang="ru-RU" sz="1400" dirty="0" smtClean="0">
                <a:ea typeface="Calibri"/>
                <a:cs typeface="Times New Roman"/>
              </a:rPr>
              <a:t>вуза, требование к ученому званию не предъявляется (аналогично </a:t>
            </a:r>
            <a:r>
              <a:rPr lang="ru-RU" sz="1400" dirty="0">
                <a:ea typeface="Calibri"/>
                <a:cs typeface="Times New Roman"/>
              </a:rPr>
              <a:t>ПС "Руководитель ОО" 2017 года ): </a:t>
            </a:r>
            <a:r>
              <a:rPr lang="ru-RU" sz="1400" b="1" dirty="0" smtClean="0">
                <a:solidFill>
                  <a:srgbClr val="C00000"/>
                </a:solidFill>
                <a:ea typeface="Calibri"/>
                <a:cs typeface="Times New Roman"/>
              </a:rPr>
              <a:t>«</a:t>
            </a:r>
            <a:r>
              <a:rPr lang="ru-RU" sz="1400" b="1" dirty="0">
                <a:solidFill>
                  <a:srgbClr val="C00000"/>
                </a:solidFill>
                <a:ea typeface="Calibri"/>
                <a:cs typeface="Times New Roman"/>
              </a:rPr>
              <a:t>наличие ученой степени»</a:t>
            </a:r>
          </a:p>
        </p:txBody>
      </p:sp>
    </p:spTree>
    <p:extLst>
      <p:ext uri="{BB962C8B-B14F-4D97-AF65-F5344CB8AC3E}">
        <p14:creationId xmlns:p14="http://schemas.microsoft.com/office/powerpoint/2010/main" val="32993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2579" y="147691"/>
            <a:ext cx="7331421" cy="689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36962" y="168754"/>
            <a:ext cx="69847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II. Описание трудовых функций, входящих в профессиональный стандарт (функциональная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карта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вида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профессиональной деятельности) 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– 1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15605"/>
              </p:ext>
            </p:extLst>
          </p:nvPr>
        </p:nvGraphicFramePr>
        <p:xfrm>
          <a:off x="284875" y="1124745"/>
          <a:ext cx="8607605" cy="54005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5046"/>
                <a:gridCol w="1592541"/>
                <a:gridCol w="720080"/>
                <a:gridCol w="4392488"/>
                <a:gridCol w="717123"/>
                <a:gridCol w="940327"/>
              </a:tblGrid>
              <a:tr h="68723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Обобщенные трудовые функции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500" dirty="0" smtClean="0"/>
                    </a:p>
                    <a:p>
                      <a:pPr algn="ctr"/>
                      <a:r>
                        <a:rPr lang="ru-RU" sz="1600" dirty="0" smtClean="0"/>
                        <a:t>Трудовые функции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76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код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квалификации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код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(подуровень)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квалификации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</a:tr>
              <a:tr h="637608">
                <a:tc row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Руководство организацией дополнительного профессионального образования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effectLst/>
                        </a:rPr>
                        <a:t>Руководство развитием организации дополнительного профессионального образования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>
                          <a:effectLst/>
                        </a:rPr>
                        <a:t>А/01.7</a:t>
                      </a:r>
                      <a:endParaRPr lang="ru-RU" sz="140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>
                          <a:effectLst/>
                        </a:rPr>
                        <a:t>7.3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6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effectLst/>
                        </a:rPr>
                        <a:t>Руководство образовательной и иными уставными видами деятельности организации дополнительного профессионального образования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effectLst/>
                        </a:rPr>
                        <a:t>А/02.7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>
                          <a:effectLst/>
                        </a:rPr>
                        <a:t>7.2</a:t>
                      </a:r>
                      <a:endParaRPr lang="ru-RU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effectLst/>
                        </a:rPr>
                        <a:t>Управление ресурсами организации дополнительного профессионального образования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А/03.6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9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effectLst/>
                        </a:rPr>
                        <a:t>Представление организации дополнительного профессионального образования в отношениях с органами государственной власти, органами местного самоуправления, общественными и иными организациями</a:t>
                      </a:r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effectLst/>
                        </a:rPr>
                        <a:t>А/04.7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effectLst/>
                        </a:rPr>
                        <a:t>7.1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6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2579" y="147691"/>
            <a:ext cx="7331421" cy="689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36962" y="168754"/>
            <a:ext cx="69847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II. Описание трудовых функций, входящих в профессиональный стандарт (функциональная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карта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вида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профессиональной деятельности) 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– 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659050"/>
              </p:ext>
            </p:extLst>
          </p:nvPr>
        </p:nvGraphicFramePr>
        <p:xfrm>
          <a:off x="284875" y="1166931"/>
          <a:ext cx="8607605" cy="52143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5046"/>
                <a:gridCol w="1572446"/>
                <a:gridCol w="702788"/>
                <a:gridCol w="4392488"/>
                <a:gridCol w="754510"/>
                <a:gridCol w="940327"/>
              </a:tblGrid>
              <a:tr h="54657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Обобщенные трудовые функции</a:t>
                      </a:r>
                    </a:p>
                    <a:p>
                      <a:pPr algn="ctr"/>
                      <a:endParaRPr lang="ru-RU" sz="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500" dirty="0" smtClean="0"/>
                    </a:p>
                    <a:p>
                      <a:pPr algn="ctr"/>
                      <a:r>
                        <a:rPr lang="ru-RU" sz="1600" dirty="0" smtClean="0"/>
                        <a:t>Трудовые функции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31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квалификации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(подуровень)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квалификации</a:t>
                      </a:r>
                      <a:endParaRPr lang="ru-RU" sz="1400" dirty="0"/>
                    </a:p>
                  </a:txBody>
                  <a:tcPr/>
                </a:tc>
              </a:tr>
              <a:tr h="760826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Руководство деятельностью по реализации дополнительных профессиональных программ в организациях среднего профессионального  и  высшего образования, в организациях, осуществляющих обучение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Руководство </a:t>
                      </a:r>
                      <a:r>
                        <a:rPr lang="ru-RU" sz="1400" dirty="0">
                          <a:effectLst/>
                        </a:rPr>
                        <a:t>развитием образовательной деятельности по  дополнительным профессиональным программам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C</a:t>
                      </a:r>
                      <a:r>
                        <a:rPr lang="ru-RU" sz="1400" dirty="0" smtClean="0">
                          <a:effectLst/>
                        </a:rPr>
                        <a:t>/01.7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7.3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88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Руководство </a:t>
                      </a:r>
                      <a:r>
                        <a:rPr lang="ru-RU" sz="1400" dirty="0">
                          <a:effectLst/>
                        </a:rPr>
                        <a:t>деятельностью по реализации дополнительных профессиональных программ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 smtClean="0">
                          <a:effectLst/>
                        </a:rPr>
                        <a:t>C</a:t>
                      </a:r>
                      <a:r>
                        <a:rPr lang="ru-RU" sz="1400" dirty="0" smtClean="0">
                          <a:effectLst/>
                        </a:rPr>
                        <a:t>/02.7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7.2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81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Управление </a:t>
                      </a:r>
                      <a:r>
                        <a:rPr lang="ru-RU" sz="1400" dirty="0">
                          <a:effectLst/>
                        </a:rPr>
                        <a:t>ресурсным обеспечением деятельности по реализации дополнительных профессиональных </a:t>
                      </a:r>
                      <a:r>
                        <a:rPr lang="ru-RU" sz="1400" dirty="0" smtClean="0">
                          <a:effectLst/>
                        </a:rPr>
                        <a:t>программ</a:t>
                      </a: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С/03.6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ru-RU" sz="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86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2579" y="147691"/>
            <a:ext cx="7331421" cy="6890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reflection blurRad="6350" stA="50000" endA="275" endPos="40000" dist="1016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36962" y="168754"/>
            <a:ext cx="69847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II. Описание трудовых функций, входящих в профессиональный стандарт (функциональная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карта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вида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профессиональной деятельности) 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– 3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87171"/>
              </p:ext>
            </p:extLst>
          </p:nvPr>
        </p:nvGraphicFramePr>
        <p:xfrm>
          <a:off x="273987" y="1118705"/>
          <a:ext cx="8618493" cy="54529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5356"/>
                <a:gridCol w="1574435"/>
                <a:gridCol w="644086"/>
                <a:gridCol w="4592431"/>
                <a:gridCol w="620668"/>
                <a:gridCol w="941517"/>
              </a:tblGrid>
              <a:tr h="57604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Обобщенные трудовые функции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500" dirty="0" smtClean="0"/>
                    </a:p>
                    <a:p>
                      <a:pPr algn="ctr"/>
                      <a:r>
                        <a:rPr lang="ru-RU" sz="1600" dirty="0" smtClean="0"/>
                        <a:t>Трудовые функции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6302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код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наименование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уровень</a:t>
                      </a:r>
                      <a:br>
                        <a:rPr lang="ru-RU" sz="1300" dirty="0" smtClean="0"/>
                      </a:br>
                      <a:r>
                        <a:rPr lang="ru-RU" sz="1300" dirty="0" smtClean="0"/>
                        <a:t>квалификации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наименование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код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уровень</a:t>
                      </a:r>
                      <a:br>
                        <a:rPr lang="ru-RU" sz="1300" dirty="0" smtClean="0"/>
                      </a:br>
                      <a:r>
                        <a:rPr lang="ru-RU" sz="1300" dirty="0" smtClean="0"/>
                        <a:t>(подуровень)</a:t>
                      </a:r>
                      <a:br>
                        <a:rPr lang="ru-RU" sz="1300" dirty="0" smtClean="0"/>
                      </a:br>
                      <a:r>
                        <a:rPr lang="ru-RU" sz="1300" dirty="0" smtClean="0"/>
                        <a:t>квалификации</a:t>
                      </a:r>
                      <a:endParaRPr lang="ru-RU" sz="1300" dirty="0"/>
                    </a:p>
                  </a:txBody>
                  <a:tcPr/>
                </a:tc>
              </a:tr>
              <a:tr h="514817">
                <a:tc rowSpan="5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С</a:t>
                      </a:r>
                      <a:endParaRPr lang="ru-RU" sz="13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effectLst/>
                        </a:rPr>
                        <a:t>Руководство организацией  дополнительного профессионального образования, реализующей образовательную</a:t>
                      </a:r>
                      <a:br>
                        <a:rPr lang="ru-RU" sz="1300" kern="1200" dirty="0" smtClean="0">
                          <a:effectLst/>
                        </a:rPr>
                      </a:br>
                      <a:r>
                        <a:rPr lang="ru-RU" sz="1300" kern="1200" dirty="0" smtClean="0">
                          <a:effectLst/>
                        </a:rPr>
                        <a:t>и научную деятельность</a:t>
                      </a:r>
                      <a:endParaRPr lang="ru-RU" sz="13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Руководство развитием образовательной организации дополнительного профессионального образования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300">
                          <a:effectLst/>
                        </a:rPr>
                        <a:t>B</a:t>
                      </a:r>
                      <a:r>
                        <a:rPr lang="ru-RU" sz="1300">
                          <a:effectLst/>
                        </a:rPr>
                        <a:t>/01.8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>
                          <a:effectLst/>
                        </a:rPr>
                        <a:t>8.3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0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 dirty="0">
                          <a:effectLst/>
                        </a:rPr>
                        <a:t>Руководство образовательной и иными уставными видами деятельности образовательной организации дополнительного профессионального образования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300" dirty="0">
                          <a:effectLst/>
                        </a:rPr>
                        <a:t>B</a:t>
                      </a:r>
                      <a:r>
                        <a:rPr lang="ru-RU" sz="1300" dirty="0" smtClean="0">
                          <a:effectLst/>
                        </a:rPr>
                        <a:t>/02.8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>
                          <a:effectLst/>
                        </a:rPr>
                        <a:t>8.2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98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 dirty="0">
                          <a:effectLst/>
                        </a:rPr>
                        <a:t>Руководство научно-исследовательской,  опытно-конструкторской, производственной, творческой  и иными уставными видами деятельности образовательной, организации дополнительного профессионального образования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300">
                          <a:effectLst/>
                        </a:rPr>
                        <a:t>B</a:t>
                      </a:r>
                      <a:r>
                        <a:rPr lang="ru-RU" sz="1300">
                          <a:effectLst/>
                        </a:rPr>
                        <a:t>/03.8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>
                          <a:effectLst/>
                        </a:rPr>
                        <a:t>8.2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5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 dirty="0">
                          <a:effectLst/>
                        </a:rPr>
                        <a:t>Управление ресурсами образовательной организации дополнительного профессионального образования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300" dirty="0">
                          <a:effectLst/>
                        </a:rPr>
                        <a:t>B</a:t>
                      </a:r>
                      <a:r>
                        <a:rPr lang="ru-RU" sz="1300" dirty="0">
                          <a:effectLst/>
                        </a:rPr>
                        <a:t>/04.7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>
                          <a:effectLst/>
                        </a:rPr>
                        <a:t>7</a:t>
                      </a:r>
                      <a:endParaRPr lang="ru-RU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31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 dirty="0">
                          <a:effectLst/>
                        </a:rPr>
                        <a:t>Представление организации дополнительного профессионального образования в отношениях с органами государственной власти, органами местного самоуправления, общественными и иными организациями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300" dirty="0">
                          <a:effectLst/>
                        </a:rPr>
                        <a:t>B</a:t>
                      </a:r>
                      <a:r>
                        <a:rPr lang="ru-RU" sz="1300" dirty="0" smtClean="0">
                          <a:effectLst/>
                        </a:rPr>
                        <a:t>/05.8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ru-RU" sz="1300" dirty="0">
                          <a:effectLst/>
                        </a:rPr>
                        <a:t>8.1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06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91680" y="0"/>
            <a:ext cx="745232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45825"/>
              </p:ext>
            </p:extLst>
          </p:nvPr>
        </p:nvGraphicFramePr>
        <p:xfrm>
          <a:off x="323528" y="1097885"/>
          <a:ext cx="8568952" cy="5427459"/>
        </p:xfrm>
        <a:graphic>
          <a:graphicData uri="http://schemas.openxmlformats.org/drawingml/2006/table">
            <a:tbl>
              <a:tblPr/>
              <a:tblGrid>
                <a:gridCol w="2817577"/>
                <a:gridCol w="57825"/>
                <a:gridCol w="2817767"/>
                <a:gridCol w="57825"/>
                <a:gridCol w="2817958"/>
              </a:tblGrid>
              <a:tr h="5927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ТРУДОВАЯ ФУНКЦИЯ А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ТРУДОВАЯ</a:t>
                      </a:r>
                      <a:b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ФУНКЦИЯ </a:t>
                      </a: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В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</a:t>
                      </a: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ТРУДОВАЯ</a:t>
                      </a:r>
                      <a:b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ФУНКЦИЯ </a:t>
                      </a: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С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00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+mn-lt"/>
                          <a:ea typeface="Calibri"/>
                          <a:cs typeface="Times New Roman" pitchFamily="18" charset="0"/>
                        </a:rPr>
                        <a:t>ВОЗМОЖНЫЕ НАИМЕНОВАНИЯ ДОЛЖНОСТЕЙ, </a:t>
                      </a:r>
                      <a:r>
                        <a:rPr lang="ru-RU" sz="1400" b="1" i="1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ПРОФЕССИЙ РУКОВОДИТЕЛЯ</a:t>
                      </a:r>
                      <a:endParaRPr lang="ru-RU" sz="1400" b="1" i="1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31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Директор</a:t>
                      </a:r>
                      <a:endParaRPr lang="ru-RU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Начальник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Заведующий 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Проректор по ДПО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Директор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Декан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Заведующий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Начальник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Управляющий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Ректор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Директор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Начальник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768"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ТРЕБОВАНИЯ К ОБРАЗОВАНИЮ И ОБУЧЕНИЮ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0227">
                <a:tc gridSpan="5">
                  <a:txBody>
                    <a:bodyPr/>
                    <a:lstStyle/>
                    <a:p>
                      <a:pPr marL="649288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Высшее образование </a:t>
                      </a:r>
                    </a:p>
                    <a:p>
                      <a:pPr marL="649288" indent="-28575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Повышение квалификации по профилю профессиональной деятельности не реже одного раза в три </a:t>
                      </a: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года</a:t>
                      </a:r>
                      <a:endParaRPr lang="ru-RU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98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ТРЕБОВАНИЯ К ОПЫТУ ПРАКТИЧЕСКОЙ РАБОТЫ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5598">
                <a:tc gridSpan="2">
                  <a:txBody>
                    <a:bodyPr/>
                    <a:lstStyle/>
                    <a:p>
                      <a:pPr marL="365125" indent="-2857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Не менее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трех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лет стажа педагогической или руководящей деятельности в образовательных организациях или руководящей деятельности в иных организациях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63538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Не менее трех лет стажа педагогической или руководящей деятельности в образовательных организациях или руководящей деятельности в иных организациях.</a:t>
                      </a:r>
                    </a:p>
                    <a:p>
                      <a:pPr marL="365125" indent="-2857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353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Не менее трех лет стажа педагогической или руководящей деятельности</a:t>
                      </a:r>
                      <a:b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в образовательных организациях или пяти лет стажа руководящей деятельности в иных организациях.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2763" y="218301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РАВНЕНИЕ ТРЕБОВАНИЙ ДЛЯ ОТФ</a:t>
            </a:r>
            <a:endParaRPr lang="ru-RU" sz="2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2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281466"/>
              </p:ext>
            </p:extLst>
          </p:nvPr>
        </p:nvGraphicFramePr>
        <p:xfrm>
          <a:off x="323529" y="1052736"/>
          <a:ext cx="8568951" cy="5557715"/>
        </p:xfrm>
        <a:graphic>
          <a:graphicData uri="http://schemas.openxmlformats.org/drawingml/2006/table">
            <a:tbl>
              <a:tblPr/>
              <a:tblGrid>
                <a:gridCol w="2764178"/>
                <a:gridCol w="2865836"/>
                <a:gridCol w="2938937"/>
              </a:tblGrid>
              <a:tr h="56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ТРУДОВАЯ ФУНКЦИЯ А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ТРУДОВАЯ ФУНКЦИЯ В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ОБОБЩЕННАЯ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ТРУДОВАЯ</a:t>
                      </a:r>
                      <a:b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ФУНКЦИЯ </a:t>
                      </a: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088">
                <a:tc gridSpan="3">
                  <a:txBody>
                    <a:bodyPr/>
                    <a:lstStyle/>
                    <a:p>
                      <a:pPr marL="18097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Отдельные трудовые функции и трудовые действия обобщенных трудовых функций, а также их совокупность в части руководства направлением деятельности или структурным подразделением организации, решением отдельных управленческих задач могут выполняться лицами в порядке делегирования им полномочий и распределения обязанностей.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762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ВОЗМОЖНЫЕ НАИМЕНОВАНИЯ ДОЛЖНОСТЕЙ ЗАМЕСТИТЕЛЕЙ И РУКОВОДИТЕЛЕЙ ВНУТРЕННИХ СТРУКТУРНЫХ ПОДРАЗДЕЛЕНИЙ</a:t>
                      </a:r>
                      <a:endParaRPr lang="ru-RU" sz="1400" b="1" i="1" kern="1200" baseline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2213"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Заместитель руководителя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Руководитель 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структурного подразделения, </a:t>
                      </a:r>
                      <a:endParaRPr lang="ru-RU" sz="1400" dirty="0" smtClean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Заместитель 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руководителя </a:t>
                      </a: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 pitchFamily="18" charset="0"/>
                        </a:rPr>
                        <a:t>структурного</a:t>
                      </a:r>
                      <a:r>
                        <a:rPr lang="ru-RU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 подразделения</a:t>
                      </a: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 pitchFamily="18" charset="0"/>
                        </a:rPr>
                        <a:t>Заместитель руководителя структурного подразделения (проректора по ДПО, директора, декана, заведующего, начальника, управляющего)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ru-RU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Первый проректор, проректор,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Заместитель руководителя (директора, начальника),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Руководитель структурного подразделения (директор, заведующий, начальник, управляющий),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Заместитель руководителя  структурного подразделения,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Декан факультета, начальник факультета,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Директор института, начальник института, </a:t>
                      </a:r>
                    </a:p>
                    <a:p>
                      <a:pPr marL="171450" indent="-1714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Заведующий кафедрой</a:t>
                      </a:r>
                    </a:p>
                  </a:txBody>
                  <a:tcPr marL="32322" marR="32322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691680" y="0"/>
            <a:ext cx="7452320" cy="8367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82763" y="218301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РАВНЕНИЕ ТРЕБОВАНИЙ ДЛЯ ОТФ</a:t>
            </a:r>
            <a:endParaRPr lang="ru-RU" sz="2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8" descr="Логотип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33" y="138916"/>
            <a:ext cx="1303893" cy="838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570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962</TotalTime>
  <Words>1318</Words>
  <Application>Microsoft Office PowerPoint</Application>
  <PresentationFormat>Экран (4:3)</PresentationFormat>
  <Paragraphs>229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КОНЦЕПЦИЯ ПРОФЕССИОНАЛЬНОГО СТАНДАРТА «Управление организацией (подразделением) дополнительного профессионального образования»  Концепция обсуждена и одобрена подгруппой РГ по разработке ПС по управлению организациями ДПО </vt:lpstr>
      <vt:lpstr>Презентация PowerPoint</vt:lpstr>
      <vt:lpstr>ОТФ А:  «Руководство организацией дополнительного профессионального образования» </vt:lpstr>
      <vt:lpstr>ОТФ С: «Руководство образовательной организацией  дополнительного профессионального образования, реализующей образовательную и научную деятельность»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Управление организацией (подразделением) дополнительного профессионального образования</dc:title>
  <dc:creator>Зоя</dc:creator>
  <cp:lastModifiedBy>Жукова Наталья</cp:lastModifiedBy>
  <cp:revision>108</cp:revision>
  <dcterms:created xsi:type="dcterms:W3CDTF">2017-05-25T12:46:55Z</dcterms:created>
  <dcterms:modified xsi:type="dcterms:W3CDTF">2017-06-13T08:48:59Z</dcterms:modified>
</cp:coreProperties>
</file>